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37"/>
  </p:notesMasterIdLst>
  <p:sldIdLst>
    <p:sldId id="1853" r:id="rId4"/>
    <p:sldId id="1854" r:id="rId5"/>
    <p:sldId id="1882" r:id="rId6"/>
    <p:sldId id="1899" r:id="rId7"/>
    <p:sldId id="1852" r:id="rId8"/>
    <p:sldId id="1874" r:id="rId9"/>
    <p:sldId id="1876" r:id="rId10"/>
    <p:sldId id="1875" r:id="rId11"/>
    <p:sldId id="1877" r:id="rId12"/>
    <p:sldId id="1878" r:id="rId13"/>
    <p:sldId id="1880" r:id="rId14"/>
    <p:sldId id="1930" r:id="rId15"/>
    <p:sldId id="1916" r:id="rId16"/>
    <p:sldId id="1917" r:id="rId17"/>
    <p:sldId id="1918" r:id="rId18"/>
    <p:sldId id="1919" r:id="rId19"/>
    <p:sldId id="1920" r:id="rId20"/>
    <p:sldId id="1921" r:id="rId21"/>
    <p:sldId id="1922" r:id="rId22"/>
    <p:sldId id="1923" r:id="rId23"/>
    <p:sldId id="1924" r:id="rId24"/>
    <p:sldId id="1925" r:id="rId25"/>
    <p:sldId id="1926" r:id="rId26"/>
    <p:sldId id="1927" r:id="rId27"/>
    <p:sldId id="1928" r:id="rId28"/>
    <p:sldId id="1929" r:id="rId29"/>
    <p:sldId id="1595" r:id="rId30"/>
    <p:sldId id="1954" r:id="rId31"/>
    <p:sldId id="1883" r:id="rId32"/>
    <p:sldId id="1884" r:id="rId33"/>
    <p:sldId id="402" r:id="rId34"/>
    <p:sldId id="1052" r:id="rId35"/>
    <p:sldId id="1511" r:id="rId36"/>
    <p:sldId id="1885" r:id="rId38"/>
    <p:sldId id="1886" r:id="rId39"/>
    <p:sldId id="1855"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7"/>
    <p:restoredTop sz="96314" autoAdjust="0"/>
  </p:normalViewPr>
  <p:slideViewPr>
    <p:cSldViewPr snapToGrid="0">
      <p:cViewPr>
        <p:scale>
          <a:sx n="50" d="100"/>
          <a:sy n="50" d="100"/>
        </p:scale>
        <p:origin x="1296" y="2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notesMaster" Target="notesMasters/notes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F4AC4C-AA4B-49DA-A846-033AD3E91B5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C25B8B-3784-46F6-964B-E71104D3257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C25B8B-3784-46F6-964B-E71104D3257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E089FB5-4EB1-49B0-A09D-841C3778DD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9A749D-F503-45C3-AA1D-00E0FE3AF12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E089FB5-4EB1-49B0-A09D-841C3778DD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9A749D-F503-45C3-AA1D-00E0FE3AF12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E089FB5-4EB1-49B0-A09D-841C3778DD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9A749D-F503-45C3-AA1D-00E0FE3AF12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E089FB5-4EB1-49B0-A09D-841C3778DD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9A749D-F503-45C3-AA1D-00E0FE3AF12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E089FB5-4EB1-49B0-A09D-841C3778DD4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A9A749D-F503-45C3-AA1D-00E0FE3AF12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E089FB5-4EB1-49B0-A09D-841C3778DD4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A9A749D-F503-45C3-AA1D-00E0FE3AF12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E089FB5-4EB1-49B0-A09D-841C3778DD4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A9A749D-F503-45C3-AA1D-00E0FE3AF129}" type="slidenum">
              <a:rPr lang="zh-CN" altLang="en-US" smtClean="0"/>
            </a:fld>
            <a:endParaRPr lang="zh-CN" altLang="en-US"/>
          </a:p>
        </p:txBody>
      </p:sp>
      <p:sp>
        <p:nvSpPr>
          <p:cNvPr id="11" name="TextBox 10"/>
          <p:cNvSpPr txBox="1"/>
          <p:nvPr userDrawn="1"/>
        </p:nvSpPr>
        <p:spPr>
          <a:xfrm>
            <a:off x="1907705" y="673957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E089FB5-4EB1-49B0-A09D-841C3778DD4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A9A749D-F503-45C3-AA1D-00E0FE3AF12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089FB5-4EB1-49B0-A09D-841C3778DD4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A9A749D-F503-45C3-AA1D-00E0FE3AF12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E089FB5-4EB1-49B0-A09D-841C3778DD4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A9A749D-F503-45C3-AA1D-00E0FE3AF12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E089FB5-4EB1-49B0-A09D-841C3778DD4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A9A749D-F503-45C3-AA1D-00E0FE3AF12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89FB5-4EB1-49B0-A09D-841C3778DD4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A749D-F503-45C3-AA1D-00E0FE3AF12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jpeg"/><Relationship Id="rId1" Type="http://schemas.openxmlformats.org/officeDocument/2006/relationships/image" Target="../media/image29.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jpeg"/><Relationship Id="rId1" Type="http://schemas.openxmlformats.org/officeDocument/2006/relationships/image" Target="../media/image29.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3"/>
          <p:cNvSpPr/>
          <p:nvPr/>
        </p:nvSpPr>
        <p:spPr>
          <a:xfrm>
            <a:off x="-3316755" y="-4576421"/>
            <a:ext cx="7054950" cy="705495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流程图: 接点 4"/>
          <p:cNvSpPr/>
          <p:nvPr/>
        </p:nvSpPr>
        <p:spPr>
          <a:xfrm>
            <a:off x="10210800" y="-853440"/>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流程图: 接点 5"/>
          <p:cNvSpPr/>
          <p:nvPr/>
        </p:nvSpPr>
        <p:spPr>
          <a:xfrm>
            <a:off x="10761880" y="5695949"/>
            <a:ext cx="681991" cy="681991"/>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流程图: 接点 12"/>
          <p:cNvSpPr/>
          <p:nvPr/>
        </p:nvSpPr>
        <p:spPr>
          <a:xfrm>
            <a:off x="-2293189" y="4989072"/>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流程图: 接点 6"/>
          <p:cNvSpPr/>
          <p:nvPr/>
        </p:nvSpPr>
        <p:spPr>
          <a:xfrm>
            <a:off x="10989311" y="2478529"/>
            <a:ext cx="382170" cy="382170"/>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流程图: 接点 7"/>
          <p:cNvSpPr/>
          <p:nvPr/>
        </p:nvSpPr>
        <p:spPr>
          <a:xfrm>
            <a:off x="1042570" y="4698827"/>
            <a:ext cx="580490" cy="580490"/>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流程图: 接点 8"/>
          <p:cNvSpPr/>
          <p:nvPr/>
        </p:nvSpPr>
        <p:spPr>
          <a:xfrm>
            <a:off x="1172310" y="1223236"/>
            <a:ext cx="450750" cy="450750"/>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2830195" y="1831340"/>
            <a:ext cx="7447915" cy="1445260"/>
          </a:xfrm>
          <a:prstGeom prst="rect">
            <a:avLst/>
          </a:prstGeom>
          <a:noFill/>
        </p:spPr>
        <p:txBody>
          <a:bodyPr wrap="square" rtlCol="0">
            <a:spAutoFit/>
          </a:bodyPr>
          <a:p>
            <a:r>
              <a:rPr lang="zh-CN" altLang="en-US" sz="4400">
                <a:latin typeface="+mj-lt"/>
                <a:ea typeface="+mj-lt"/>
                <a:cs typeface="+mj-lt"/>
              </a:rPr>
              <a:t>与</a:t>
            </a:r>
            <a:r>
              <a:rPr lang="en-US" altLang="zh-CN" sz="4400">
                <a:latin typeface="+mj-lt"/>
                <a:ea typeface="+mj-lt"/>
                <a:cs typeface="+mj-lt"/>
              </a:rPr>
              <a:t>”</a:t>
            </a:r>
            <a:r>
              <a:rPr lang="zh-CN" altLang="en-US" sz="4400">
                <a:latin typeface="+mj-lt"/>
                <a:ea typeface="+mj-lt"/>
                <a:cs typeface="+mj-lt"/>
              </a:rPr>
              <a:t>环境</a:t>
            </a:r>
            <a:r>
              <a:rPr lang="en-US" altLang="zh-CN" sz="4400">
                <a:latin typeface="+mj-lt"/>
                <a:ea typeface="+mj-lt"/>
                <a:cs typeface="+mj-lt"/>
              </a:rPr>
              <a:t>“</a:t>
            </a:r>
            <a:r>
              <a:rPr lang="zh-CN" altLang="en-US" sz="4400">
                <a:latin typeface="+mj-lt"/>
                <a:ea typeface="+mj-lt"/>
                <a:cs typeface="+mj-lt"/>
              </a:rPr>
              <a:t>相关的热点聚焦</a:t>
            </a:r>
            <a:endParaRPr lang="zh-CN" altLang="en-US" sz="4400">
              <a:latin typeface="+mj-lt"/>
              <a:ea typeface="+mj-lt"/>
              <a:cs typeface="+mj-lt"/>
            </a:endParaRPr>
          </a:p>
          <a:p>
            <a:r>
              <a:rPr lang="en-US" altLang="zh-CN" sz="4400">
                <a:latin typeface="+mj-lt"/>
                <a:ea typeface="+mj-lt"/>
                <a:cs typeface="+mj-lt"/>
              </a:rPr>
              <a:t>         ——</a:t>
            </a:r>
            <a:r>
              <a:rPr lang="zh-CN" altLang="en-US" sz="4400">
                <a:latin typeface="+mj-lt"/>
                <a:ea typeface="+mj-lt"/>
                <a:cs typeface="+mj-lt"/>
              </a:rPr>
              <a:t>基于政策文本分析</a:t>
            </a:r>
            <a:endParaRPr lang="zh-CN" altLang="en-US" sz="4400">
              <a:latin typeface="+mj-lt"/>
              <a:ea typeface="+mj-lt"/>
              <a:cs typeface="+mj-lt"/>
            </a:endParaRPr>
          </a:p>
        </p:txBody>
      </p:sp>
      <p:sp>
        <p:nvSpPr>
          <p:cNvPr id="19" name="文本框 18"/>
          <p:cNvSpPr txBox="1"/>
          <p:nvPr/>
        </p:nvSpPr>
        <p:spPr>
          <a:xfrm>
            <a:off x="3498215" y="4030980"/>
            <a:ext cx="4605655" cy="460375"/>
          </a:xfrm>
          <a:prstGeom prst="rect">
            <a:avLst/>
          </a:prstGeom>
          <a:noFill/>
        </p:spPr>
        <p:txBody>
          <a:bodyPr wrap="square" rtlCol="0">
            <a:spAutoFit/>
          </a:bodyPr>
          <a:p>
            <a:r>
              <a:rPr lang="zh-CN" altLang="en-US" sz="2400"/>
              <a:t>汇报人：黄发胜 刘潮 王瑄</a:t>
            </a:r>
            <a:endParaRPr lang="zh-CN" altLang="en-US"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82788" y="-1557751"/>
            <a:ext cx="15983812" cy="14046898"/>
            <a:chOff x="371993" y="-1568546"/>
            <a:chExt cx="15983812" cy="14046898"/>
          </a:xfrm>
        </p:grpSpPr>
        <p:sp>
          <p:nvSpPr>
            <p:cNvPr id="28"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1008898" y="287559"/>
              <a:ext cx="1624330" cy="460375"/>
            </a:xfrm>
            <a:prstGeom prst="rect">
              <a:avLst/>
            </a:prstGeom>
            <a:noFill/>
          </p:spPr>
          <p:txBody>
            <a:bodyPr wrap="square" rtlCol="0">
              <a:spAutoFit/>
            </a:bodyPr>
            <a:lstStyle/>
            <a:p>
              <a:pPr algn="dist"/>
              <a:r>
                <a:rPr lang="zh-CN" altLang="en-US" sz="2400" spc="300" dirty="0">
                  <a:solidFill>
                    <a:schemeClr val="tx1">
                      <a:lumMod val="75000"/>
                      <a:lumOff val="25000"/>
                    </a:schemeClr>
                  </a:solidFill>
                  <a:cs typeface="+mn-ea"/>
                  <a:sym typeface="+mn-lt"/>
                </a:rPr>
                <a:t>爬虫代码</a:t>
              </a:r>
              <a:endParaRPr lang="zh-CN" altLang="en-US" sz="2400" spc="300" dirty="0">
                <a:solidFill>
                  <a:schemeClr val="tx1">
                    <a:lumMod val="75000"/>
                    <a:lumOff val="25000"/>
                  </a:schemeClr>
                </a:solidFill>
                <a:cs typeface="+mn-ea"/>
                <a:sym typeface="+mn-lt"/>
              </a:endParaRPr>
            </a:p>
          </p:txBody>
        </p:sp>
      </p:grpSp>
      <p:sp>
        <p:nvSpPr>
          <p:cNvPr id="33" name="Shape 1499"/>
          <p:cNvSpPr/>
          <p:nvPr/>
        </p:nvSpPr>
        <p:spPr>
          <a:xfrm>
            <a:off x="7881053" y="4925831"/>
            <a:ext cx="1007435" cy="1007435"/>
          </a:xfrm>
          <a:prstGeom prst="ellipse">
            <a:avLst/>
          </a:prstGeom>
          <a:solidFill>
            <a:srgbClr val="FAFAFA"/>
          </a:solidFill>
          <a:ln w="12700">
            <a:miter lim="400000"/>
          </a:ln>
        </p:spPr>
        <p:txBody>
          <a:bodyPr lIns="25400" tIns="25400" rIns="25400" bIns="25400" anchor="ctr"/>
          <a:lstStyle/>
          <a:p>
            <a:pPr>
              <a:defRPr sz="3200">
                <a:solidFill>
                  <a:srgbClr val="FFFFFF"/>
                </a:solidFill>
              </a:defRPr>
            </a:pPr>
            <a:endParaRPr sz="1600">
              <a:cs typeface="+mn-ea"/>
              <a:sym typeface="+mn-lt"/>
            </a:endParaRPr>
          </a:p>
        </p:txBody>
      </p:sp>
      <p:sp>
        <p:nvSpPr>
          <p:cNvPr id="54" name="Shape 1520"/>
          <p:cNvSpPr/>
          <p:nvPr/>
        </p:nvSpPr>
        <p:spPr>
          <a:xfrm flipV="1">
            <a:off x="8384770" y="6190783"/>
            <a:ext cx="1" cy="719742"/>
          </a:xfrm>
          <a:prstGeom prst="line">
            <a:avLst/>
          </a:prstGeom>
          <a:ln w="25400">
            <a:solidFill>
              <a:schemeClr val="tx1">
                <a:lumMod val="75000"/>
                <a:lumOff val="25000"/>
              </a:schemeClr>
            </a:solidFill>
            <a:custDash>
              <a:ds d="200000" sp="200000"/>
            </a:custDash>
            <a:miter lim="400000"/>
            <a:tailEnd type="oval"/>
          </a:ln>
        </p:spPr>
        <p:txBody>
          <a:bodyPr lIns="25400" tIns="25400" rIns="25400" bIns="25400" anchor="ctr"/>
          <a:lstStyle/>
          <a:p>
            <a:pPr>
              <a:defRPr sz="3200"/>
            </a:pPr>
            <a:endParaRPr sz="1600">
              <a:cs typeface="+mn-ea"/>
              <a:sym typeface="+mn-lt"/>
            </a:endParaRPr>
          </a:p>
        </p:txBody>
      </p:sp>
      <p:cxnSp>
        <p:nvCxnSpPr>
          <p:cNvPr id="6" name="直接箭头连接符 5"/>
          <p:cNvCxnSpPr>
            <a:stCxn id="3" idx="3"/>
            <a:endCxn id="3" idx="3"/>
          </p:cNvCxnSpPr>
          <p:nvPr/>
        </p:nvCxnSpPr>
        <p:spPr>
          <a:xfrm>
            <a:off x="11972925" y="3603721"/>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19693" y="862398"/>
            <a:ext cx="9408160" cy="460375"/>
          </a:xfrm>
          <a:prstGeom prst="rect">
            <a:avLst/>
          </a:prstGeom>
          <a:noFill/>
        </p:spPr>
        <p:txBody>
          <a:bodyPr wrap="none" rtlCol="0" anchor="t">
            <a:spAutoFit/>
          </a:bodyPr>
          <a:lstStyle/>
          <a:p>
            <a:r>
              <a:rPr lang="zh-CN" altLang="en-US" sz="2400" dirty="0"/>
              <a:t>通过上面得到的政策文本地址，爬取政策文本，以</a:t>
            </a:r>
            <a:r>
              <a:rPr lang="en-US" altLang="zh-CN" sz="2400" dirty="0"/>
              <a:t>txt</a:t>
            </a:r>
            <a:r>
              <a:rPr lang="zh-CN" altLang="en-US" sz="2400" dirty="0"/>
              <a:t>文件的形式保存</a:t>
            </a:r>
            <a:endParaRPr lang="zh-CN" altLang="en-US" sz="2400" dirty="0"/>
          </a:p>
        </p:txBody>
      </p:sp>
      <p:pic>
        <p:nvPicPr>
          <p:cNvPr id="4" name="图片 3"/>
          <p:cNvPicPr>
            <a:picLocks noChangeAspect="1"/>
          </p:cNvPicPr>
          <p:nvPr/>
        </p:nvPicPr>
        <p:blipFill>
          <a:blip r:embed="rId1"/>
          <a:stretch>
            <a:fillRect/>
          </a:stretch>
        </p:blipFill>
        <p:spPr>
          <a:xfrm>
            <a:off x="1133475" y="1322705"/>
            <a:ext cx="8308340" cy="53028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82788" y="-1557751"/>
            <a:ext cx="15983812" cy="14046898"/>
            <a:chOff x="371993" y="-1568546"/>
            <a:chExt cx="15983812" cy="14046898"/>
          </a:xfrm>
        </p:grpSpPr>
        <p:sp>
          <p:nvSpPr>
            <p:cNvPr id="28"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1008898" y="287559"/>
              <a:ext cx="1624330" cy="460375"/>
            </a:xfrm>
            <a:prstGeom prst="rect">
              <a:avLst/>
            </a:prstGeom>
            <a:noFill/>
          </p:spPr>
          <p:txBody>
            <a:bodyPr wrap="square" rtlCol="0">
              <a:spAutoFit/>
            </a:bodyPr>
            <a:lstStyle/>
            <a:p>
              <a:pPr algn="dist"/>
              <a:r>
                <a:rPr lang="zh-CN" altLang="en-US" sz="2400" spc="300" dirty="0">
                  <a:solidFill>
                    <a:schemeClr val="tx1">
                      <a:lumMod val="75000"/>
                      <a:lumOff val="25000"/>
                    </a:schemeClr>
                  </a:solidFill>
                  <a:cs typeface="+mn-ea"/>
                  <a:sym typeface="+mn-lt"/>
                </a:rPr>
                <a:t>结果展示</a:t>
              </a:r>
              <a:endParaRPr lang="zh-CN" altLang="en-US" sz="2400" spc="300" dirty="0">
                <a:solidFill>
                  <a:schemeClr val="tx1">
                    <a:lumMod val="75000"/>
                    <a:lumOff val="25000"/>
                  </a:schemeClr>
                </a:solidFill>
                <a:cs typeface="+mn-ea"/>
                <a:sym typeface="+mn-lt"/>
              </a:endParaRPr>
            </a:p>
          </p:txBody>
        </p:sp>
      </p:grpSp>
      <p:sp>
        <p:nvSpPr>
          <p:cNvPr id="33" name="Shape 1499"/>
          <p:cNvSpPr/>
          <p:nvPr/>
        </p:nvSpPr>
        <p:spPr>
          <a:xfrm>
            <a:off x="7881053" y="4925831"/>
            <a:ext cx="1007435" cy="1007435"/>
          </a:xfrm>
          <a:prstGeom prst="ellipse">
            <a:avLst/>
          </a:prstGeom>
          <a:solidFill>
            <a:srgbClr val="FAFAFA"/>
          </a:solidFill>
          <a:ln w="12700">
            <a:miter lim="400000"/>
          </a:ln>
        </p:spPr>
        <p:txBody>
          <a:bodyPr lIns="25400" tIns="25400" rIns="25400" bIns="25400" anchor="ctr"/>
          <a:lstStyle/>
          <a:p>
            <a:pPr>
              <a:defRPr sz="3200">
                <a:solidFill>
                  <a:srgbClr val="FFFFFF"/>
                </a:solidFill>
              </a:defRPr>
            </a:pPr>
            <a:endParaRPr sz="1600">
              <a:cs typeface="+mn-ea"/>
              <a:sym typeface="+mn-lt"/>
            </a:endParaRPr>
          </a:p>
        </p:txBody>
      </p:sp>
      <p:sp>
        <p:nvSpPr>
          <p:cNvPr id="54" name="Shape 1520"/>
          <p:cNvSpPr/>
          <p:nvPr/>
        </p:nvSpPr>
        <p:spPr>
          <a:xfrm flipV="1">
            <a:off x="8384770" y="6190783"/>
            <a:ext cx="1" cy="719742"/>
          </a:xfrm>
          <a:prstGeom prst="line">
            <a:avLst/>
          </a:prstGeom>
          <a:ln w="25400">
            <a:solidFill>
              <a:schemeClr val="tx1">
                <a:lumMod val="75000"/>
                <a:lumOff val="25000"/>
              </a:schemeClr>
            </a:solidFill>
            <a:custDash>
              <a:ds d="200000" sp="200000"/>
            </a:custDash>
            <a:miter lim="400000"/>
            <a:tailEnd type="oval"/>
          </a:ln>
        </p:spPr>
        <p:txBody>
          <a:bodyPr lIns="25400" tIns="25400" rIns="25400" bIns="25400" anchor="ctr"/>
          <a:lstStyle/>
          <a:p>
            <a:pPr>
              <a:defRPr sz="3200"/>
            </a:pPr>
            <a:endParaRPr sz="1600">
              <a:cs typeface="+mn-ea"/>
              <a:sym typeface="+mn-lt"/>
            </a:endParaRPr>
          </a:p>
        </p:txBody>
      </p:sp>
      <p:cxnSp>
        <p:nvCxnSpPr>
          <p:cNvPr id="6" name="直接箭头连接符 5"/>
          <p:cNvCxnSpPr>
            <a:stCxn id="3" idx="3"/>
            <a:endCxn id="3" idx="3"/>
          </p:cNvCxnSpPr>
          <p:nvPr/>
        </p:nvCxnSpPr>
        <p:spPr>
          <a:xfrm>
            <a:off x="4802505" y="3273425"/>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382905" y="758825"/>
            <a:ext cx="4419600" cy="5029200"/>
          </a:xfrm>
          <a:prstGeom prst="rect">
            <a:avLst/>
          </a:prstGeom>
        </p:spPr>
      </p:pic>
      <p:pic>
        <p:nvPicPr>
          <p:cNvPr id="7" name="图片 6"/>
          <p:cNvPicPr>
            <a:picLocks noChangeAspect="1"/>
          </p:cNvPicPr>
          <p:nvPr/>
        </p:nvPicPr>
        <p:blipFill>
          <a:blip r:embed="rId2"/>
          <a:stretch>
            <a:fillRect/>
          </a:stretch>
        </p:blipFill>
        <p:spPr>
          <a:xfrm>
            <a:off x="4802505" y="759460"/>
            <a:ext cx="9464040" cy="50285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1993" y="-1568546"/>
            <a:ext cx="15983812" cy="14046898"/>
            <a:chOff x="371993" y="-1568546"/>
            <a:chExt cx="15983812" cy="14046898"/>
          </a:xfrm>
        </p:grpSpPr>
        <p:sp>
          <p:nvSpPr>
            <p:cNvPr id="12"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Right Triangle 4"/>
          <p:cNvSpPr/>
          <p:nvPr/>
        </p:nvSpPr>
        <p:spPr>
          <a:xfrm flipV="1">
            <a:off x="1129590" y="1205177"/>
            <a:ext cx="210224" cy="180020"/>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cs typeface="+mn-ea"/>
              <a:sym typeface="+mn-lt"/>
            </a:endParaRPr>
          </a:p>
        </p:txBody>
      </p:sp>
      <p:sp>
        <p:nvSpPr>
          <p:cNvPr id="5" name="Freeform 10"/>
          <p:cNvSpPr/>
          <p:nvPr/>
        </p:nvSpPr>
        <p:spPr>
          <a:xfrm>
            <a:off x="9260880" y="1052734"/>
            <a:ext cx="2235720" cy="4734734"/>
          </a:xfrm>
          <a:custGeom>
            <a:avLst/>
            <a:gdLst>
              <a:gd name="connsiteX0" fmla="*/ 0 w 2235720"/>
              <a:gd name="connsiteY0" fmla="*/ 2502486 h 4734734"/>
              <a:gd name="connsiteX1" fmla="*/ 2232248 w 2235720"/>
              <a:gd name="connsiteY1" fmla="*/ 2502486 h 4734734"/>
              <a:gd name="connsiteX2" fmla="*/ 2232248 w 2235720"/>
              <a:gd name="connsiteY2" fmla="*/ 4734734 h 4734734"/>
              <a:gd name="connsiteX3" fmla="*/ 0 w 2235720"/>
              <a:gd name="connsiteY3" fmla="*/ 4734734 h 4734734"/>
              <a:gd name="connsiteX4" fmla="*/ 3472 w 2235720"/>
              <a:gd name="connsiteY4" fmla="*/ 0 h 4734734"/>
              <a:gd name="connsiteX5" fmla="*/ 2235720 w 2235720"/>
              <a:gd name="connsiteY5" fmla="*/ 0 h 4734734"/>
              <a:gd name="connsiteX6" fmla="*/ 2235720 w 2235720"/>
              <a:gd name="connsiteY6" fmla="*/ 2502485 h 4734734"/>
              <a:gd name="connsiteX7" fmla="*/ 3472 w 2235720"/>
              <a:gd name="connsiteY7" fmla="*/ 2502485 h 47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20" h="4734734">
                <a:moveTo>
                  <a:pt x="0" y="2502486"/>
                </a:moveTo>
                <a:lnTo>
                  <a:pt x="2232248" y="2502486"/>
                </a:lnTo>
                <a:lnTo>
                  <a:pt x="2232248" y="4734734"/>
                </a:lnTo>
                <a:lnTo>
                  <a:pt x="0" y="4734734"/>
                </a:lnTo>
                <a:close/>
                <a:moveTo>
                  <a:pt x="3472" y="0"/>
                </a:moveTo>
                <a:lnTo>
                  <a:pt x="2235720" y="0"/>
                </a:lnTo>
                <a:lnTo>
                  <a:pt x="2235720" y="2502485"/>
                </a:lnTo>
                <a:lnTo>
                  <a:pt x="3472" y="2502485"/>
                </a:lnTo>
                <a:close/>
              </a:path>
            </a:pathLst>
          </a:custGeom>
          <a:blipFill>
            <a:blip r:embed="rId1"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6" name="Rectangle 8"/>
          <p:cNvSpPr/>
          <p:nvPr/>
        </p:nvSpPr>
        <p:spPr>
          <a:xfrm>
            <a:off x="6819552" y="1074052"/>
            <a:ext cx="2232248" cy="2232248"/>
          </a:xfrm>
          <a:prstGeom prst="rect">
            <a:avLst/>
          </a:prstGeom>
          <a:blipFill dpi="0" rotWithShape="1">
            <a:blip r:embed="rId2"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7" name="Rectangle 9"/>
          <p:cNvSpPr/>
          <p:nvPr/>
        </p:nvSpPr>
        <p:spPr>
          <a:xfrm>
            <a:off x="6816080" y="3576537"/>
            <a:ext cx="2232248" cy="2232248"/>
          </a:xfrm>
          <a:prstGeom prst="rect">
            <a:avLst/>
          </a:prstGeom>
          <a:blipFill dpi="0" rotWithShape="1">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cxnSp>
        <p:nvCxnSpPr>
          <p:cNvPr id="11" name="Straight Connector 17"/>
          <p:cNvCxnSpPr/>
          <p:nvPr/>
        </p:nvCxnSpPr>
        <p:spPr>
          <a:xfrm flipH="1">
            <a:off x="557213" y="1977920"/>
            <a:ext cx="24062" cy="319723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TextBox 7"/>
          <p:cNvSpPr txBox="1"/>
          <p:nvPr/>
        </p:nvSpPr>
        <p:spPr>
          <a:xfrm>
            <a:off x="1247481" y="2046166"/>
            <a:ext cx="2957195" cy="58356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2.</a:t>
            </a:r>
            <a:r>
              <a:rPr lang="zh-CN" altLang="en-US" sz="3200" dirty="0">
                <a:solidFill>
                  <a:schemeClr val="tx1">
                    <a:lumMod val="75000"/>
                    <a:lumOff val="25000"/>
                  </a:schemeClr>
                </a:solidFill>
                <a:cs typeface="+mn-ea"/>
                <a:sym typeface="+mn-lt"/>
              </a:rPr>
              <a:t>文本聚类分析</a:t>
            </a:r>
            <a:endParaRPr lang="zh-CN" altLang="en-US" sz="3200" dirty="0">
              <a:solidFill>
                <a:schemeClr val="tx1">
                  <a:lumMod val="75000"/>
                  <a:lumOff val="25000"/>
                </a:schemeClr>
              </a:solidFill>
              <a:cs typeface="+mn-ea"/>
              <a:sym typeface="+mn-lt"/>
            </a:endParaRPr>
          </a:p>
        </p:txBody>
      </p:sp>
      <p:sp>
        <p:nvSpPr>
          <p:cNvPr id="16" name="TextBox 24"/>
          <p:cNvSpPr txBox="1"/>
          <p:nvPr/>
        </p:nvSpPr>
        <p:spPr>
          <a:xfrm>
            <a:off x="1253377" y="4196797"/>
            <a:ext cx="4514886" cy="859155"/>
          </a:xfrm>
          <a:prstGeom prst="rect">
            <a:avLst/>
          </a:prstGeom>
          <a:noFill/>
        </p:spPr>
        <p:txBody>
          <a:bodyPr wrap="square" lIns="91423" tIns="45712" rIns="91423" bIns="45712" rtlCol="0">
            <a:spAutoFit/>
          </a:bodyPr>
          <a:lstStyle/>
          <a:p>
            <a:pPr lvl="0" defTabSz="1217930">
              <a:lnSpc>
                <a:spcPts val="2000"/>
              </a:lnSpc>
              <a:defRPr/>
            </a:pPr>
            <a:r>
              <a:rPr kumimoji="0" lang="zh-CN" altLang="en-US" b="0" i="0" u="none" strike="noStrike" kern="1200" cap="none" spc="0" normalizeH="0" baseline="0" noProof="0" dirty="0">
                <a:ln>
                  <a:noFill/>
                </a:ln>
                <a:solidFill>
                  <a:schemeClr val="bg1">
                    <a:lumMod val="50000"/>
                  </a:schemeClr>
                </a:solidFill>
                <a:effectLst/>
                <a:uLnTx/>
                <a:uFillTx/>
                <a:latin typeface="+mn-ea"/>
                <a:cs typeface="+mn-ea"/>
                <a:sym typeface="+mn-lt"/>
              </a:rPr>
              <a:t>对</a:t>
            </a:r>
            <a:r>
              <a:rPr kumimoji="0" lang="en-US" altLang="zh-CN" b="0" i="0" u="none" strike="noStrike" kern="1200" cap="none" spc="0" normalizeH="0" baseline="0" noProof="0" dirty="0">
                <a:ln>
                  <a:noFill/>
                </a:ln>
                <a:solidFill>
                  <a:schemeClr val="bg1">
                    <a:lumMod val="50000"/>
                  </a:schemeClr>
                </a:solidFill>
                <a:effectLst/>
                <a:uLnTx/>
                <a:uFillTx/>
                <a:latin typeface="+mn-ea"/>
                <a:cs typeface="+mn-ea"/>
                <a:sym typeface="+mn-lt"/>
              </a:rPr>
              <a:t>50</a:t>
            </a:r>
            <a:r>
              <a:rPr kumimoji="0" lang="zh-CN" altLang="en-US" b="0" i="0" u="none" strike="noStrike" kern="1200" cap="none" spc="0" normalizeH="0" baseline="0" noProof="0" dirty="0">
                <a:ln>
                  <a:noFill/>
                </a:ln>
                <a:solidFill>
                  <a:schemeClr val="bg1">
                    <a:lumMod val="50000"/>
                  </a:schemeClr>
                </a:solidFill>
                <a:effectLst/>
                <a:uLnTx/>
                <a:uFillTx/>
                <a:latin typeface="+mn-ea"/>
                <a:cs typeface="+mn-ea"/>
                <a:sym typeface="+mn-lt"/>
              </a:rPr>
              <a:t>篇文本进行文本聚类，对所分得的每一类进行关键词提取</a:t>
            </a:r>
            <a:r>
              <a:rPr kumimoji="0" lang="zh-CN" altLang="en-US" b="0" i="0" u="none" strike="noStrike" kern="1200" cap="none" spc="0" normalizeH="0" baseline="0" noProof="0" dirty="0">
                <a:ln>
                  <a:noFill/>
                </a:ln>
                <a:solidFill>
                  <a:schemeClr val="bg1">
                    <a:lumMod val="50000"/>
                  </a:schemeClr>
                </a:solidFill>
                <a:effectLst/>
                <a:uLnTx/>
                <a:uFillTx/>
                <a:latin typeface="+mn-ea"/>
                <a:cs typeface="+mn-ea"/>
                <a:sym typeface="+mn-lt"/>
              </a:rPr>
              <a:t>，发现目前与</a:t>
            </a:r>
            <a:r>
              <a:rPr kumimoji="0" lang="en-US" altLang="zh-CN" b="0" i="0" u="none" strike="noStrike" kern="1200" cap="none" spc="0" normalizeH="0" baseline="0" noProof="0" dirty="0">
                <a:ln>
                  <a:noFill/>
                </a:ln>
                <a:solidFill>
                  <a:schemeClr val="bg1">
                    <a:lumMod val="50000"/>
                  </a:schemeClr>
                </a:solidFill>
                <a:effectLst/>
                <a:uLnTx/>
                <a:uFillTx/>
                <a:latin typeface="+mn-ea"/>
                <a:cs typeface="+mn-ea"/>
                <a:sym typeface="+mn-lt"/>
              </a:rPr>
              <a:t>“</a:t>
            </a:r>
            <a:r>
              <a:rPr kumimoji="0" lang="zh-CN" altLang="en-US" b="0" i="0" u="none" strike="noStrike" kern="1200" cap="none" spc="0" normalizeH="0" baseline="0" noProof="0" dirty="0">
                <a:ln>
                  <a:noFill/>
                </a:ln>
                <a:solidFill>
                  <a:schemeClr val="bg1">
                    <a:lumMod val="50000"/>
                  </a:schemeClr>
                </a:solidFill>
                <a:effectLst/>
                <a:uLnTx/>
                <a:uFillTx/>
                <a:latin typeface="+mn-ea"/>
                <a:cs typeface="+mn-ea"/>
                <a:sym typeface="+mn-lt"/>
              </a:rPr>
              <a:t>环境</a:t>
            </a:r>
            <a:r>
              <a:rPr kumimoji="0" lang="en-US" altLang="zh-CN" b="0" i="0" u="none" strike="noStrike" kern="1200" cap="none" spc="0" normalizeH="0" baseline="0" noProof="0" dirty="0">
                <a:ln>
                  <a:noFill/>
                </a:ln>
                <a:solidFill>
                  <a:schemeClr val="bg1">
                    <a:lumMod val="50000"/>
                  </a:schemeClr>
                </a:solidFill>
                <a:effectLst/>
                <a:uLnTx/>
                <a:uFillTx/>
                <a:latin typeface="+mn-ea"/>
                <a:cs typeface="+mn-ea"/>
                <a:sym typeface="+mn-lt"/>
              </a:rPr>
              <a:t>”</a:t>
            </a:r>
            <a:r>
              <a:rPr kumimoji="0" lang="zh-CN" altLang="en-US" b="0" i="0" u="none" strike="noStrike" kern="1200" cap="none" spc="0" normalizeH="0" baseline="0" noProof="0" dirty="0">
                <a:ln>
                  <a:noFill/>
                </a:ln>
                <a:solidFill>
                  <a:schemeClr val="bg1">
                    <a:lumMod val="50000"/>
                  </a:schemeClr>
                </a:solidFill>
                <a:effectLst/>
                <a:uLnTx/>
                <a:uFillTx/>
                <a:latin typeface="+mn-ea"/>
                <a:cs typeface="+mn-ea"/>
                <a:sym typeface="+mn-lt"/>
              </a:rPr>
              <a:t>相关的政策热点话题，了解时事政策信息。</a:t>
            </a:r>
            <a:endParaRPr kumimoji="0" lang="zh-CN" altLang="en-US" b="0" i="0" u="none" strike="noStrike" kern="1200" cap="none" spc="0" normalizeH="0" baseline="0" noProof="0" dirty="0">
              <a:ln>
                <a:noFill/>
              </a:ln>
              <a:solidFill>
                <a:schemeClr val="bg1">
                  <a:lumMod val="50000"/>
                </a:schemeClr>
              </a:solidFill>
              <a:effectLst/>
              <a:uLnTx/>
              <a:uFillTx/>
              <a:latin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71993" y="-1568546"/>
            <a:ext cx="15983812" cy="14046898"/>
            <a:chOff x="371993" y="-1568546"/>
            <a:chExt cx="15983812" cy="14046898"/>
          </a:xfrm>
        </p:grpSpPr>
        <p:sp>
          <p:nvSpPr>
            <p:cNvPr id="30"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p:cNvSpPr txBox="1"/>
            <p:nvPr/>
          </p:nvSpPr>
          <p:spPr>
            <a:xfrm>
              <a:off x="1008898" y="287559"/>
              <a:ext cx="2244090" cy="460375"/>
            </a:xfrm>
            <a:prstGeom prst="rect">
              <a:avLst/>
            </a:prstGeom>
            <a:noFill/>
          </p:spPr>
          <p:txBody>
            <a:bodyPr wrap="square" rtlCol="0">
              <a:spAutoFit/>
            </a:bodyPr>
            <a:lstStyle/>
            <a:p>
              <a:pPr algn="dist"/>
              <a:r>
                <a:rPr lang="zh-CN" altLang="en-US" sz="2400" spc="300" dirty="0">
                  <a:solidFill>
                    <a:schemeClr val="tx1">
                      <a:lumMod val="75000"/>
                      <a:lumOff val="25000"/>
                    </a:schemeClr>
                  </a:solidFill>
                  <a:cs typeface="+mn-ea"/>
                  <a:sym typeface="+mn-lt"/>
                </a:rPr>
                <a:t>文本聚类简介</a:t>
              </a:r>
              <a:endParaRPr lang="zh-CN" altLang="en-US" sz="2400" spc="300" dirty="0">
                <a:solidFill>
                  <a:schemeClr val="tx1">
                    <a:lumMod val="75000"/>
                    <a:lumOff val="25000"/>
                  </a:schemeClr>
                </a:solidFill>
                <a:cs typeface="+mn-ea"/>
                <a:sym typeface="+mn-lt"/>
              </a:endParaRPr>
            </a:p>
          </p:txBody>
        </p:sp>
      </p:grpSp>
      <p:sp>
        <p:nvSpPr>
          <p:cNvPr id="35" name="文本框 34"/>
          <p:cNvSpPr txBox="1"/>
          <p:nvPr/>
        </p:nvSpPr>
        <p:spPr>
          <a:xfrm>
            <a:off x="721360" y="1052830"/>
            <a:ext cx="9500870" cy="5169535"/>
          </a:xfrm>
          <a:prstGeom prst="rect">
            <a:avLst/>
          </a:prstGeom>
          <a:noFill/>
        </p:spPr>
        <p:txBody>
          <a:bodyPr wrap="square" rtlCol="0" anchor="t">
            <a:spAutoFit/>
          </a:bodyPr>
          <a:p>
            <a:pPr fontAlgn="auto">
              <a:lnSpc>
                <a:spcPct val="125000"/>
              </a:lnSpc>
            </a:pPr>
            <a:r>
              <a:rPr lang="zh-CN" altLang="en-US" sz="2400" dirty="0">
                <a:latin typeface="+mn-ea"/>
              </a:rPr>
              <a:t>文本聚类主要是依据聚类假设：</a:t>
            </a:r>
            <a:r>
              <a:rPr lang="zh-CN" altLang="en-US" sz="2400" b="1" dirty="0">
                <a:latin typeface="+mn-ea"/>
              </a:rPr>
              <a:t>同类的文档相似度较大，而不同类的文档相似度较小。</a:t>
            </a:r>
            <a:endParaRPr lang="zh-CN" altLang="en-US" sz="2400" b="1" dirty="0">
              <a:latin typeface="+mn-ea"/>
            </a:endParaRPr>
          </a:p>
          <a:p>
            <a:pPr algn="l" fontAlgn="auto">
              <a:lnSpc>
                <a:spcPct val="125000"/>
              </a:lnSpc>
              <a:buClrTx/>
              <a:buSzTx/>
              <a:buNone/>
            </a:pPr>
            <a:r>
              <a:rPr lang="zh-CN" altLang="en-US" sz="2400" dirty="0">
                <a:latin typeface="+mn-ea"/>
              </a:rPr>
              <a:t>作为一种无监督的机器学习方法，聚类由于不需要训练过程，以及不需要预先对文档手工标注类别，因此具有一定的灵活性和较高的自动化处理能力，已经成为对文本信息进行有效地组织、摘要和导航的重要手段，为越来越多的研究人员所关注。</a:t>
            </a:r>
            <a:endParaRPr lang="zh-CN" altLang="en-US" sz="2400" dirty="0">
              <a:latin typeface="+mn-ea"/>
            </a:endParaRPr>
          </a:p>
          <a:p>
            <a:pPr algn="l" fontAlgn="auto">
              <a:lnSpc>
                <a:spcPct val="125000"/>
              </a:lnSpc>
              <a:buClrTx/>
              <a:buSzTx/>
              <a:buNone/>
            </a:pPr>
            <a:endParaRPr lang="zh-CN" altLang="en-US" sz="2400" dirty="0">
              <a:latin typeface="+mn-ea"/>
            </a:endParaRPr>
          </a:p>
          <a:p>
            <a:pPr algn="l" fontAlgn="auto">
              <a:lnSpc>
                <a:spcPct val="125000"/>
              </a:lnSpc>
              <a:buClrTx/>
              <a:buSzTx/>
              <a:buNone/>
            </a:pPr>
            <a:r>
              <a:rPr lang="zh-CN" altLang="en-US" sz="2400" dirty="0">
                <a:latin typeface="+mn-ea"/>
              </a:rPr>
              <a:t>与文本分类不同，文本聚类预先并不知道聚出来的每个类别的主题具体是什么，只知道每个类别下的数据相似度较大，描述的是同一个主题。因此，</a:t>
            </a:r>
            <a:r>
              <a:rPr lang="zh-CN" altLang="en-US" sz="2400" b="1" dirty="0">
                <a:latin typeface="+mn-ea"/>
              </a:rPr>
              <a:t>文本聚类比较适合用于大数据中热点话题或事件的发现</a:t>
            </a:r>
            <a:r>
              <a:rPr lang="zh-CN" altLang="en-US" sz="2400" dirty="0">
                <a:latin typeface="+mn-ea"/>
              </a:rPr>
              <a:t>。</a:t>
            </a:r>
            <a:endParaRPr lang="zh-CN" altLang="en-US" sz="2400" dirty="0">
              <a:latin typeface="+mn-ea"/>
            </a:endParaRPr>
          </a:p>
          <a:p>
            <a:pPr algn="l" fontAlgn="auto">
              <a:lnSpc>
                <a:spcPct val="125000"/>
              </a:lnSpc>
              <a:buClrTx/>
              <a:buSzTx/>
              <a:buNone/>
            </a:pPr>
            <a:endParaRPr lang="zh-CN" altLang="en-US" sz="2400" dirty="0">
              <a:latin typeface="+mn-e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71993" y="-1568546"/>
            <a:ext cx="15983812" cy="14046898"/>
            <a:chOff x="371993" y="-1568546"/>
            <a:chExt cx="15983812" cy="14046898"/>
          </a:xfrm>
        </p:grpSpPr>
        <p:sp>
          <p:nvSpPr>
            <p:cNvPr id="30"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p:cNvSpPr txBox="1"/>
            <p:nvPr/>
          </p:nvSpPr>
          <p:spPr>
            <a:xfrm>
              <a:off x="1008898" y="287559"/>
              <a:ext cx="2244090" cy="460375"/>
            </a:xfrm>
            <a:prstGeom prst="rect">
              <a:avLst/>
            </a:prstGeom>
            <a:noFill/>
          </p:spPr>
          <p:txBody>
            <a:bodyPr wrap="square" rtlCol="0">
              <a:spAutoFit/>
            </a:bodyPr>
            <a:lstStyle/>
            <a:p>
              <a:pPr algn="dist"/>
              <a:r>
                <a:rPr lang="zh-CN" altLang="en-US" sz="2400" spc="300" dirty="0">
                  <a:solidFill>
                    <a:schemeClr val="tx1">
                      <a:lumMod val="75000"/>
                      <a:lumOff val="25000"/>
                    </a:schemeClr>
                  </a:solidFill>
                  <a:cs typeface="+mn-ea"/>
                  <a:sym typeface="+mn-lt"/>
                </a:rPr>
                <a:t>文本聚类简介</a:t>
              </a:r>
              <a:endParaRPr lang="zh-CN" altLang="en-US" sz="2400" spc="300" dirty="0">
                <a:solidFill>
                  <a:schemeClr val="tx1">
                    <a:lumMod val="75000"/>
                    <a:lumOff val="25000"/>
                  </a:schemeClr>
                </a:solidFill>
                <a:cs typeface="+mn-ea"/>
                <a:sym typeface="+mn-lt"/>
              </a:endParaRPr>
            </a:p>
          </p:txBody>
        </p:sp>
      </p:grpSp>
      <p:sp>
        <p:nvSpPr>
          <p:cNvPr id="35" name="文本框 34"/>
          <p:cNvSpPr txBox="1"/>
          <p:nvPr/>
        </p:nvSpPr>
        <p:spPr>
          <a:xfrm>
            <a:off x="721360" y="1052830"/>
            <a:ext cx="9500870" cy="6092825"/>
          </a:xfrm>
          <a:prstGeom prst="rect">
            <a:avLst/>
          </a:prstGeom>
          <a:noFill/>
        </p:spPr>
        <p:txBody>
          <a:bodyPr wrap="square" rtlCol="0" anchor="t">
            <a:spAutoFit/>
          </a:bodyPr>
          <a:p>
            <a:pPr fontAlgn="auto">
              <a:lnSpc>
                <a:spcPct val="125000"/>
              </a:lnSpc>
            </a:pPr>
            <a:r>
              <a:rPr lang="zh-CN" altLang="en-US" sz="2400" dirty="0">
                <a:latin typeface="+mn-ea"/>
              </a:rPr>
              <a:t>TF-IDF 实际上是两个词组 Term Frequency 和 Inverse Document Frequency 的总称，两者缩写为 TF 和 IDF，分别代表了词频和逆向文档频率。</a:t>
            </a:r>
            <a:endParaRPr lang="zh-CN" altLang="en-US" sz="2400" dirty="0">
              <a:latin typeface="+mn-ea"/>
            </a:endParaRPr>
          </a:p>
          <a:p>
            <a:pPr algn="l" fontAlgn="auto">
              <a:lnSpc>
                <a:spcPct val="125000"/>
              </a:lnSpc>
              <a:buClrTx/>
              <a:buSzTx/>
              <a:buNone/>
            </a:pPr>
            <a:r>
              <a:rPr lang="zh-CN" altLang="en-US" sz="2400" dirty="0">
                <a:latin typeface="+mn-ea"/>
              </a:rPr>
              <a:t>词频 TF 计算了一个单词在文档中出现的次数，它认为一个单词的重要性和它在文档中出现的次数呈正比。</a:t>
            </a:r>
            <a:endParaRPr lang="zh-CN" altLang="en-US" sz="2400" dirty="0">
              <a:latin typeface="+mn-ea"/>
            </a:endParaRPr>
          </a:p>
          <a:p>
            <a:pPr algn="l" fontAlgn="auto">
              <a:lnSpc>
                <a:spcPct val="125000"/>
              </a:lnSpc>
              <a:buClrTx/>
              <a:buSzTx/>
              <a:buNone/>
            </a:pPr>
            <a:r>
              <a:rPr lang="zh-CN" altLang="en-US" sz="2400" dirty="0">
                <a:latin typeface="+mn-ea"/>
              </a:rPr>
              <a:t>逆向文档频率 IDF，是指一个单词在文档中的区分度。它认为一个单词出现在的文档数越少，就越能通过这个单词把该文档和其他文档区分开。IDF 越大就代表该单词的区分度越大。</a:t>
            </a:r>
            <a:endParaRPr lang="zh-CN" altLang="en-US" sz="2400" dirty="0">
              <a:latin typeface="+mn-ea"/>
            </a:endParaRPr>
          </a:p>
          <a:p>
            <a:pPr algn="l" fontAlgn="auto">
              <a:lnSpc>
                <a:spcPct val="125000"/>
              </a:lnSpc>
              <a:buClrTx/>
              <a:buSzTx/>
              <a:buNone/>
            </a:pPr>
            <a:r>
              <a:rPr lang="zh-CN" altLang="en-US" sz="2400" dirty="0">
                <a:latin typeface="+mn-ea"/>
              </a:rPr>
              <a:t>所以 TF-IDF 实际上是词频 TF 和逆向文档频率 IDF 的乘积。这样我们倾向于找到 TF 和 IDF 取值都高的单词作为区分，即</a:t>
            </a:r>
            <a:r>
              <a:rPr lang="zh-CN" altLang="en-US" sz="2400" b="1" dirty="0">
                <a:latin typeface="+mn-ea"/>
              </a:rPr>
              <a:t>这个单词在一个文档中出现的次数多，同时又很少出现在其他文档中。这样的单词适合用于分类。</a:t>
            </a:r>
            <a:endParaRPr lang="zh-CN" altLang="en-US" sz="2400" b="1" dirty="0">
              <a:latin typeface="+mn-ea"/>
            </a:endParaRPr>
          </a:p>
          <a:p>
            <a:pPr algn="l" fontAlgn="auto">
              <a:lnSpc>
                <a:spcPct val="125000"/>
              </a:lnSpc>
              <a:buClrTx/>
              <a:buSzTx/>
              <a:buNone/>
            </a:pPr>
            <a:endParaRPr lang="zh-CN" altLang="en-US" sz="2400" b="1" dirty="0">
              <a:latin typeface="+mn-ea"/>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71993" y="-1568546"/>
            <a:ext cx="15983812" cy="14046898"/>
            <a:chOff x="371993" y="-1568546"/>
            <a:chExt cx="15983812" cy="14046898"/>
          </a:xfrm>
        </p:grpSpPr>
        <p:sp>
          <p:nvSpPr>
            <p:cNvPr id="30"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p:cNvSpPr txBox="1"/>
            <p:nvPr/>
          </p:nvSpPr>
          <p:spPr>
            <a:xfrm>
              <a:off x="1008898" y="287559"/>
              <a:ext cx="2244090" cy="460375"/>
            </a:xfrm>
            <a:prstGeom prst="rect">
              <a:avLst/>
            </a:prstGeom>
            <a:noFill/>
          </p:spPr>
          <p:txBody>
            <a:bodyPr wrap="square" rtlCol="0">
              <a:spAutoFit/>
            </a:bodyPr>
            <a:lstStyle/>
            <a:p>
              <a:pPr algn="dist"/>
              <a:r>
                <a:rPr lang="zh-CN" altLang="en-US" sz="2400" spc="300" dirty="0">
                  <a:solidFill>
                    <a:schemeClr val="tx1">
                      <a:lumMod val="75000"/>
                      <a:lumOff val="25000"/>
                    </a:schemeClr>
                  </a:solidFill>
                  <a:cs typeface="+mn-ea"/>
                  <a:sym typeface="+mn-lt"/>
                </a:rPr>
                <a:t>文本聚类简介</a:t>
              </a:r>
              <a:endParaRPr lang="zh-CN" altLang="en-US" sz="2400" spc="300" dirty="0">
                <a:solidFill>
                  <a:schemeClr val="tx1">
                    <a:lumMod val="75000"/>
                    <a:lumOff val="25000"/>
                  </a:schemeClr>
                </a:solidFill>
                <a:cs typeface="+mn-ea"/>
                <a:sym typeface="+mn-lt"/>
              </a:endParaRPr>
            </a:p>
          </p:txBody>
        </p:sp>
      </p:grpSp>
      <p:sp>
        <p:nvSpPr>
          <p:cNvPr id="35" name="文本框 34"/>
          <p:cNvSpPr txBox="1"/>
          <p:nvPr/>
        </p:nvSpPr>
        <p:spPr>
          <a:xfrm>
            <a:off x="721360" y="1052830"/>
            <a:ext cx="9500870" cy="4784725"/>
          </a:xfrm>
          <a:prstGeom prst="rect">
            <a:avLst/>
          </a:prstGeom>
          <a:noFill/>
        </p:spPr>
        <p:txBody>
          <a:bodyPr wrap="square" rtlCol="0" anchor="t">
            <a:spAutoFit/>
          </a:bodyPr>
          <a:p>
            <a:pPr fontAlgn="auto">
              <a:lnSpc>
                <a:spcPct val="125000"/>
              </a:lnSpc>
            </a:pPr>
            <a:r>
              <a:rPr lang="zh-CN" altLang="en-US" sz="2000" b="1" dirty="0">
                <a:latin typeface="+mn-ea"/>
              </a:rPr>
              <a:t>轮廓系数</a:t>
            </a:r>
            <a:endParaRPr lang="zh-CN" altLang="en-US" sz="2000" dirty="0">
              <a:latin typeface="+mn-ea"/>
            </a:endParaRPr>
          </a:p>
          <a:p>
            <a:pPr fontAlgn="auto">
              <a:lnSpc>
                <a:spcPct val="125000"/>
              </a:lnSpc>
            </a:pPr>
            <a:r>
              <a:rPr lang="zh-CN" altLang="en-US" sz="2000" dirty="0">
                <a:latin typeface="+mn-ea"/>
              </a:rPr>
              <a:t>轮廓系数(silhouette coefficient) 结合了凝聚度和分离度，其计算步骤如下：</a:t>
            </a:r>
            <a:endParaRPr lang="zh-CN" altLang="en-US" sz="2000" dirty="0">
              <a:latin typeface="+mn-ea"/>
            </a:endParaRPr>
          </a:p>
          <a:p>
            <a:pPr fontAlgn="auto">
              <a:lnSpc>
                <a:spcPct val="125000"/>
              </a:lnSpc>
            </a:pPr>
            <a:r>
              <a:rPr lang="zh-CN" altLang="en-US" sz="2000" dirty="0">
                <a:latin typeface="+mn-ea"/>
              </a:rPr>
              <a:t>对于第 i 个对象，计算它到所属簇中所有其他对象的平均距离，记 ai （体现凝聚度）</a:t>
            </a:r>
            <a:endParaRPr lang="zh-CN" altLang="en-US" sz="2000" dirty="0">
              <a:latin typeface="+mn-ea"/>
            </a:endParaRPr>
          </a:p>
          <a:p>
            <a:pPr fontAlgn="auto">
              <a:lnSpc>
                <a:spcPct val="125000"/>
              </a:lnSpc>
            </a:pPr>
            <a:r>
              <a:rPr lang="zh-CN" altLang="en-US" sz="2000" dirty="0">
                <a:latin typeface="+mn-ea"/>
              </a:rPr>
              <a:t>对于第 i 个对象和不包含该对象的任意簇，计算该对象到给定簇中所有对象的平均距离，记 bi （体现分离度）</a:t>
            </a:r>
            <a:endParaRPr lang="zh-CN" altLang="en-US" sz="2000" dirty="0">
              <a:latin typeface="+mn-ea"/>
            </a:endParaRPr>
          </a:p>
          <a:p>
            <a:pPr fontAlgn="auto">
              <a:lnSpc>
                <a:spcPct val="125000"/>
              </a:lnSpc>
            </a:pPr>
            <a:r>
              <a:rPr lang="zh-CN" altLang="en-US" sz="2000" dirty="0">
                <a:latin typeface="+mn-ea"/>
              </a:rPr>
              <a:t>第 i 个对象的轮廓系数为 si = (bi-ai)/max(ai, bi)  //回头研究一下 wordpress 的公式插件去</a:t>
            </a:r>
            <a:endParaRPr lang="zh-CN" altLang="en-US" sz="2000" dirty="0">
              <a:latin typeface="+mn-ea"/>
            </a:endParaRPr>
          </a:p>
          <a:p>
            <a:pPr fontAlgn="auto">
              <a:lnSpc>
                <a:spcPct val="125000"/>
              </a:lnSpc>
            </a:pPr>
            <a:r>
              <a:rPr lang="zh-CN" altLang="en-US" sz="2000" dirty="0">
                <a:latin typeface="+mn-ea"/>
              </a:rPr>
              <a:t>从上面可以看出，</a:t>
            </a:r>
            <a:r>
              <a:rPr lang="zh-CN" altLang="en-US" sz="2000" b="1" dirty="0">
                <a:latin typeface="+mn-ea"/>
              </a:rPr>
              <a:t>轮廓系数取值为[-1, 1]，其值越大越好，且当值为负时，表明 ai&lt;bi，样本被分配到错误的簇中，聚类结果不可接受</a:t>
            </a:r>
            <a:r>
              <a:rPr lang="zh-CN" altLang="en-US" sz="2000" dirty="0">
                <a:latin typeface="+mn-ea"/>
              </a:rPr>
              <a:t>。对于接近0的结果，则表明聚类结果有重叠的情况。</a:t>
            </a:r>
            <a:endParaRPr lang="zh-CN" altLang="en-US" sz="2000" dirty="0">
              <a:latin typeface="+mn-ea"/>
            </a:endParaRPr>
          </a:p>
          <a:p>
            <a:pPr fontAlgn="auto">
              <a:lnSpc>
                <a:spcPct val="125000"/>
              </a:lnSpc>
            </a:pPr>
            <a:r>
              <a:rPr lang="zh-CN" altLang="en-US" sz="2000" b="1" dirty="0">
                <a:latin typeface="+mn-ea"/>
              </a:rPr>
              <a:t>可以用scikit-learn 中的 sklearn.metrics.silhouette_score</a:t>
            </a:r>
            <a:endParaRPr lang="zh-CN" altLang="en-US" sz="2400" b="1" dirty="0">
              <a:latin typeface="+mn-ea"/>
            </a:endParaRPr>
          </a:p>
          <a:p>
            <a:pPr algn="l" fontAlgn="auto">
              <a:lnSpc>
                <a:spcPct val="125000"/>
              </a:lnSpc>
              <a:buClrTx/>
              <a:buSzTx/>
              <a:buNone/>
            </a:pPr>
            <a:endParaRPr lang="zh-CN" altLang="en-US" sz="2400" b="1" dirty="0">
              <a:latin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71993" y="-1568546"/>
            <a:ext cx="15983812" cy="14046898"/>
            <a:chOff x="371993" y="-1568546"/>
            <a:chExt cx="15983812" cy="14046898"/>
          </a:xfrm>
        </p:grpSpPr>
        <p:sp>
          <p:nvSpPr>
            <p:cNvPr id="30"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p:cNvSpPr txBox="1"/>
            <p:nvPr/>
          </p:nvSpPr>
          <p:spPr>
            <a:xfrm>
              <a:off x="1008898" y="287559"/>
              <a:ext cx="3077210" cy="460375"/>
            </a:xfrm>
            <a:prstGeom prst="rect">
              <a:avLst/>
            </a:prstGeom>
            <a:noFill/>
          </p:spPr>
          <p:txBody>
            <a:bodyPr wrap="square" rtlCol="0">
              <a:spAutoFit/>
            </a:bodyPr>
            <a:lstStyle/>
            <a:p>
              <a:pPr algn="dist"/>
              <a:r>
                <a:rPr lang="zh-CN" altLang="en-US" sz="2400" spc="300" dirty="0">
                  <a:solidFill>
                    <a:schemeClr val="tx1">
                      <a:lumMod val="75000"/>
                      <a:lumOff val="25000"/>
                    </a:schemeClr>
                  </a:solidFill>
                  <a:cs typeface="+mn-ea"/>
                  <a:sym typeface="+mn-lt"/>
                </a:rPr>
                <a:t>文本聚类一般流程</a:t>
              </a:r>
              <a:endParaRPr lang="zh-CN" altLang="en-US" sz="2400" spc="300" dirty="0">
                <a:solidFill>
                  <a:schemeClr val="tx1">
                    <a:lumMod val="75000"/>
                    <a:lumOff val="25000"/>
                  </a:schemeClr>
                </a:solidFill>
                <a:cs typeface="+mn-ea"/>
                <a:sym typeface="+mn-lt"/>
              </a:endParaRPr>
            </a:p>
          </p:txBody>
        </p:sp>
      </p:grpSp>
      <p:sp>
        <p:nvSpPr>
          <p:cNvPr id="3" name="圆角矩形 2"/>
          <p:cNvSpPr/>
          <p:nvPr/>
        </p:nvSpPr>
        <p:spPr>
          <a:xfrm>
            <a:off x="372110" y="2132965"/>
            <a:ext cx="2020570" cy="144018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p>
            <a:pPr algn="just" fontAlgn="auto">
              <a:lnSpc>
                <a:spcPct val="125000"/>
              </a:lnSpc>
            </a:pPr>
            <a:r>
              <a:rPr lang="zh-CN" altLang="en-US" sz="2400" dirty="0">
                <a:solidFill>
                  <a:schemeClr val="tx1"/>
                </a:solidFill>
                <a:latin typeface="+mn-ea"/>
              </a:rPr>
              <a:t>载入处理好的语料库</a:t>
            </a:r>
            <a:endParaRPr lang="zh-CN" altLang="en-US" sz="2400" dirty="0">
              <a:solidFill>
                <a:schemeClr val="tx1"/>
              </a:solidFill>
              <a:latin typeface="+mn-ea"/>
            </a:endParaRPr>
          </a:p>
        </p:txBody>
      </p:sp>
      <p:cxnSp>
        <p:nvCxnSpPr>
          <p:cNvPr id="6" name="直接箭头连接符 5"/>
          <p:cNvCxnSpPr>
            <a:stCxn id="3" idx="3"/>
            <a:endCxn id="3" idx="3"/>
          </p:cNvCxnSpPr>
          <p:nvPr/>
        </p:nvCxnSpPr>
        <p:spPr>
          <a:xfrm>
            <a:off x="2392680" y="2853055"/>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9784080" y="2132965"/>
            <a:ext cx="2020570" cy="144018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p>
            <a:pPr algn="just" fontAlgn="auto">
              <a:lnSpc>
                <a:spcPct val="125000"/>
              </a:lnSpc>
            </a:pPr>
            <a:r>
              <a:rPr lang="zh-CN" altLang="en-US" sz="2400" dirty="0">
                <a:solidFill>
                  <a:schemeClr val="tx1"/>
                </a:solidFill>
                <a:latin typeface="+mn-ea"/>
              </a:rPr>
              <a:t>聚类</a:t>
            </a:r>
            <a:endParaRPr lang="zh-CN" altLang="en-US" sz="2400" dirty="0">
              <a:solidFill>
                <a:schemeClr val="tx1"/>
              </a:solidFill>
              <a:latin typeface="+mn-ea"/>
            </a:endParaRPr>
          </a:p>
        </p:txBody>
      </p:sp>
      <p:sp>
        <p:nvSpPr>
          <p:cNvPr id="9" name="圆角矩形 8"/>
          <p:cNvSpPr/>
          <p:nvPr/>
        </p:nvSpPr>
        <p:spPr>
          <a:xfrm>
            <a:off x="6610985" y="2132965"/>
            <a:ext cx="2020570" cy="144018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p>
            <a:pPr algn="just" fontAlgn="auto">
              <a:lnSpc>
                <a:spcPct val="125000"/>
              </a:lnSpc>
            </a:pPr>
            <a:r>
              <a:rPr lang="zh-CN" altLang="en-US" sz="2400" dirty="0">
                <a:solidFill>
                  <a:schemeClr val="tx1"/>
                </a:solidFill>
                <a:latin typeface="+mn-ea"/>
              </a:rPr>
              <a:t>生成文档向量矩阵</a:t>
            </a:r>
            <a:endParaRPr lang="zh-CN" altLang="en-US" sz="2400" dirty="0">
              <a:solidFill>
                <a:schemeClr val="tx1"/>
              </a:solidFill>
              <a:latin typeface="+mn-ea"/>
            </a:endParaRPr>
          </a:p>
        </p:txBody>
      </p:sp>
      <p:sp>
        <p:nvSpPr>
          <p:cNvPr id="12" name="圆角矩形 11"/>
          <p:cNvSpPr/>
          <p:nvPr/>
        </p:nvSpPr>
        <p:spPr>
          <a:xfrm>
            <a:off x="3437255" y="2132965"/>
            <a:ext cx="2020570" cy="144018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p>
            <a:pPr algn="just" fontAlgn="auto">
              <a:lnSpc>
                <a:spcPct val="125000"/>
              </a:lnSpc>
            </a:pPr>
            <a:r>
              <a:rPr lang="en-US" altLang="zh-CN" sz="2400" dirty="0">
                <a:solidFill>
                  <a:schemeClr val="tx1"/>
                </a:solidFill>
                <a:latin typeface="+mn-ea"/>
              </a:rPr>
              <a:t>tf-idf</a:t>
            </a:r>
            <a:r>
              <a:rPr lang="zh-CN" altLang="en-US" sz="2400" dirty="0">
                <a:solidFill>
                  <a:schemeClr val="tx1"/>
                </a:solidFill>
                <a:latin typeface="+mn-ea"/>
              </a:rPr>
              <a:t>赋权</a:t>
            </a:r>
            <a:endParaRPr lang="zh-CN" altLang="en-US" sz="2400" dirty="0">
              <a:solidFill>
                <a:schemeClr val="tx1"/>
              </a:solidFill>
              <a:latin typeface="+mn-ea"/>
            </a:endParaRPr>
          </a:p>
        </p:txBody>
      </p:sp>
      <p:cxnSp>
        <p:nvCxnSpPr>
          <p:cNvPr id="14" name="直接箭头连接符 13"/>
          <p:cNvCxnSpPr>
            <a:endCxn id="12" idx="1"/>
          </p:cNvCxnSpPr>
          <p:nvPr/>
        </p:nvCxnSpPr>
        <p:spPr>
          <a:xfrm>
            <a:off x="2414270" y="2830830"/>
            <a:ext cx="1022985" cy="22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2" idx="3"/>
            <a:endCxn id="9" idx="1"/>
          </p:cNvCxnSpPr>
          <p:nvPr/>
        </p:nvCxnSpPr>
        <p:spPr>
          <a:xfrm>
            <a:off x="5457825" y="2853055"/>
            <a:ext cx="11531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9" idx="3"/>
            <a:endCxn id="8" idx="1"/>
          </p:cNvCxnSpPr>
          <p:nvPr/>
        </p:nvCxnSpPr>
        <p:spPr>
          <a:xfrm>
            <a:off x="8631555" y="2853055"/>
            <a:ext cx="11525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71993" y="-1568546"/>
            <a:ext cx="15983812" cy="14046898"/>
            <a:chOff x="371993" y="-1568546"/>
            <a:chExt cx="15983812" cy="14046898"/>
          </a:xfrm>
        </p:grpSpPr>
        <p:sp>
          <p:nvSpPr>
            <p:cNvPr id="30"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p:cNvSpPr txBox="1"/>
            <p:nvPr/>
          </p:nvSpPr>
          <p:spPr>
            <a:xfrm>
              <a:off x="1008898" y="287559"/>
              <a:ext cx="2244090" cy="460375"/>
            </a:xfrm>
            <a:prstGeom prst="rect">
              <a:avLst/>
            </a:prstGeom>
            <a:noFill/>
          </p:spPr>
          <p:txBody>
            <a:bodyPr wrap="square" rtlCol="0">
              <a:spAutoFit/>
            </a:bodyPr>
            <a:lstStyle/>
            <a:p>
              <a:pPr algn="dist"/>
              <a:r>
                <a:rPr lang="zh-CN" altLang="en-US" sz="2400" spc="300" dirty="0">
                  <a:solidFill>
                    <a:schemeClr val="tx1">
                      <a:lumMod val="75000"/>
                      <a:lumOff val="25000"/>
                    </a:schemeClr>
                  </a:solidFill>
                  <a:cs typeface="+mn-ea"/>
                  <a:sym typeface="+mn-lt"/>
                </a:rPr>
                <a:t>文本聚类代码</a:t>
              </a:r>
              <a:endParaRPr lang="zh-CN" altLang="en-US" sz="2400" spc="300" dirty="0">
                <a:solidFill>
                  <a:schemeClr val="tx1">
                    <a:lumMod val="75000"/>
                    <a:lumOff val="25000"/>
                  </a:schemeClr>
                </a:solidFill>
                <a:cs typeface="+mn-ea"/>
                <a:sym typeface="+mn-lt"/>
              </a:endParaRPr>
            </a:p>
          </p:txBody>
        </p:sp>
      </p:grpSp>
      <p:sp>
        <p:nvSpPr>
          <p:cNvPr id="35" name="文本框 34"/>
          <p:cNvSpPr txBox="1"/>
          <p:nvPr/>
        </p:nvSpPr>
        <p:spPr>
          <a:xfrm>
            <a:off x="721360" y="1052830"/>
            <a:ext cx="9500870" cy="553085"/>
          </a:xfrm>
          <a:prstGeom prst="rect">
            <a:avLst/>
          </a:prstGeom>
          <a:noFill/>
        </p:spPr>
        <p:txBody>
          <a:bodyPr wrap="square" rtlCol="0" anchor="t">
            <a:spAutoFit/>
          </a:bodyPr>
          <a:p>
            <a:pPr fontAlgn="auto">
              <a:lnSpc>
                <a:spcPct val="125000"/>
              </a:lnSpc>
            </a:pPr>
            <a:r>
              <a:rPr lang="zh-CN" altLang="en-US" sz="2400" dirty="0">
                <a:latin typeface="+mn-ea"/>
              </a:rPr>
              <a:t>准备语料库。将</a:t>
            </a:r>
            <a:r>
              <a:rPr lang="en-US" altLang="zh-CN" sz="2400" dirty="0">
                <a:latin typeface="+mn-ea"/>
              </a:rPr>
              <a:t>50</a:t>
            </a:r>
            <a:r>
              <a:rPr lang="zh-CN" altLang="en-US" sz="2400" dirty="0">
                <a:latin typeface="+mn-ea"/>
              </a:rPr>
              <a:t>篇文章写</a:t>
            </a:r>
            <a:r>
              <a:rPr lang="zh-CN" altLang="en-US" sz="2400" dirty="0">
                <a:latin typeface="+mn-ea"/>
              </a:rPr>
              <a:t>入</a:t>
            </a:r>
            <a:r>
              <a:rPr lang="en-US" altLang="zh-CN" sz="2400" dirty="0">
                <a:latin typeface="+mn-ea"/>
              </a:rPr>
              <a:t>zifu</a:t>
            </a:r>
            <a:r>
              <a:rPr lang="zh-CN" altLang="en-US" sz="2400" dirty="0">
                <a:latin typeface="+mn-ea"/>
              </a:rPr>
              <a:t>文档中，一篇文章占一行。</a:t>
            </a:r>
            <a:endParaRPr lang="zh-CN" altLang="en-US" sz="2400" b="1" dirty="0">
              <a:latin typeface="+mn-ea"/>
            </a:endParaRPr>
          </a:p>
        </p:txBody>
      </p:sp>
      <p:pic>
        <p:nvPicPr>
          <p:cNvPr id="2" name="图片 1"/>
          <p:cNvPicPr>
            <a:picLocks noChangeAspect="1"/>
          </p:cNvPicPr>
          <p:nvPr/>
        </p:nvPicPr>
        <p:blipFill>
          <a:blip r:embed="rId1"/>
          <a:stretch>
            <a:fillRect/>
          </a:stretch>
        </p:blipFill>
        <p:spPr>
          <a:xfrm>
            <a:off x="20955" y="1791335"/>
            <a:ext cx="6842760" cy="3635375"/>
          </a:xfrm>
          <a:prstGeom prst="rect">
            <a:avLst/>
          </a:prstGeom>
        </p:spPr>
      </p:pic>
      <p:pic>
        <p:nvPicPr>
          <p:cNvPr id="3" name="图片 2"/>
          <p:cNvPicPr>
            <a:picLocks noChangeAspect="1"/>
          </p:cNvPicPr>
          <p:nvPr/>
        </p:nvPicPr>
        <p:blipFill>
          <a:blip r:embed="rId2"/>
          <a:stretch>
            <a:fillRect/>
          </a:stretch>
        </p:blipFill>
        <p:spPr>
          <a:xfrm>
            <a:off x="4904740" y="1964055"/>
            <a:ext cx="6863080" cy="3646170"/>
          </a:xfrm>
          <a:prstGeom prst="rect">
            <a:avLst/>
          </a:prstGeom>
        </p:spPr>
      </p:pic>
      <p:pic>
        <p:nvPicPr>
          <p:cNvPr id="4" name="图片 3"/>
          <p:cNvPicPr>
            <a:picLocks noChangeAspect="1"/>
          </p:cNvPicPr>
          <p:nvPr/>
        </p:nvPicPr>
        <p:blipFill>
          <a:blip r:embed="rId3"/>
          <a:stretch>
            <a:fillRect/>
          </a:stretch>
        </p:blipFill>
        <p:spPr>
          <a:xfrm>
            <a:off x="721360" y="1964055"/>
            <a:ext cx="11144885" cy="32162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71993" y="-1568546"/>
            <a:ext cx="15983812" cy="14046898"/>
            <a:chOff x="371993" y="-1568546"/>
            <a:chExt cx="15983812" cy="14046898"/>
          </a:xfrm>
        </p:grpSpPr>
        <p:sp>
          <p:nvSpPr>
            <p:cNvPr id="30"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p:cNvSpPr txBox="1"/>
            <p:nvPr/>
          </p:nvSpPr>
          <p:spPr>
            <a:xfrm>
              <a:off x="1008898" y="287559"/>
              <a:ext cx="2244090" cy="460375"/>
            </a:xfrm>
            <a:prstGeom prst="rect">
              <a:avLst/>
            </a:prstGeom>
            <a:noFill/>
          </p:spPr>
          <p:txBody>
            <a:bodyPr wrap="square" rtlCol="0">
              <a:spAutoFit/>
            </a:bodyPr>
            <a:lstStyle/>
            <a:p>
              <a:pPr algn="dist"/>
              <a:r>
                <a:rPr lang="zh-CN" altLang="en-US" sz="2400" spc="300" dirty="0">
                  <a:solidFill>
                    <a:schemeClr val="tx1">
                      <a:lumMod val="75000"/>
                      <a:lumOff val="25000"/>
                    </a:schemeClr>
                  </a:solidFill>
                  <a:cs typeface="+mn-ea"/>
                  <a:sym typeface="+mn-lt"/>
                </a:rPr>
                <a:t>文本聚类代码</a:t>
              </a:r>
              <a:endParaRPr lang="zh-CN" altLang="en-US" sz="2400" spc="300" dirty="0">
                <a:solidFill>
                  <a:schemeClr val="tx1">
                    <a:lumMod val="75000"/>
                    <a:lumOff val="25000"/>
                  </a:schemeClr>
                </a:solidFill>
                <a:cs typeface="+mn-ea"/>
                <a:sym typeface="+mn-lt"/>
              </a:endParaRPr>
            </a:p>
          </p:txBody>
        </p:sp>
      </p:grpSp>
      <p:sp>
        <p:nvSpPr>
          <p:cNvPr id="35" name="文本框 34"/>
          <p:cNvSpPr txBox="1"/>
          <p:nvPr/>
        </p:nvSpPr>
        <p:spPr>
          <a:xfrm>
            <a:off x="721360" y="1052830"/>
            <a:ext cx="9500870" cy="1014730"/>
          </a:xfrm>
          <a:prstGeom prst="rect">
            <a:avLst/>
          </a:prstGeom>
          <a:noFill/>
        </p:spPr>
        <p:txBody>
          <a:bodyPr wrap="square" rtlCol="0" anchor="t">
            <a:spAutoFit/>
          </a:bodyPr>
          <a:p>
            <a:pPr fontAlgn="auto">
              <a:lnSpc>
                <a:spcPct val="125000"/>
              </a:lnSpc>
            </a:pPr>
            <a:r>
              <a:rPr lang="zh-CN" altLang="en-US" sz="2400" dirty="0">
                <a:latin typeface="+mn-ea"/>
              </a:rPr>
              <a:t>用</a:t>
            </a:r>
            <a:r>
              <a:rPr lang="en-US" altLang="zh-CN" sz="2400" dirty="0">
                <a:latin typeface="+mn-ea"/>
              </a:rPr>
              <a:t>jieba</a:t>
            </a:r>
            <a:r>
              <a:rPr lang="zh-CN" altLang="en-US" sz="2400" dirty="0">
                <a:latin typeface="+mn-ea"/>
              </a:rPr>
              <a:t>库进行分词，此处用的是全切模式。将每篇文章的分词作为列表的一个元素存入列表jiebaword中。</a:t>
            </a:r>
            <a:endParaRPr lang="zh-CN" altLang="en-US" sz="2400" dirty="0">
              <a:latin typeface="+mn-ea"/>
            </a:endParaRPr>
          </a:p>
        </p:txBody>
      </p:sp>
      <p:pic>
        <p:nvPicPr>
          <p:cNvPr id="5" name="图片 4"/>
          <p:cNvPicPr>
            <a:picLocks noChangeAspect="1"/>
          </p:cNvPicPr>
          <p:nvPr/>
        </p:nvPicPr>
        <p:blipFill>
          <a:blip r:embed="rId1"/>
          <a:stretch>
            <a:fillRect/>
          </a:stretch>
        </p:blipFill>
        <p:spPr>
          <a:xfrm>
            <a:off x="861695" y="2118360"/>
            <a:ext cx="10091420" cy="391096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71993" y="-1568546"/>
            <a:ext cx="15983812" cy="14046898"/>
            <a:chOff x="371993" y="-1568546"/>
            <a:chExt cx="15983812" cy="14046898"/>
          </a:xfrm>
        </p:grpSpPr>
        <p:sp>
          <p:nvSpPr>
            <p:cNvPr id="30"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p:cNvSpPr txBox="1"/>
            <p:nvPr/>
          </p:nvSpPr>
          <p:spPr>
            <a:xfrm>
              <a:off x="1008898" y="287559"/>
              <a:ext cx="2244090" cy="460375"/>
            </a:xfrm>
            <a:prstGeom prst="rect">
              <a:avLst/>
            </a:prstGeom>
            <a:noFill/>
          </p:spPr>
          <p:txBody>
            <a:bodyPr wrap="square" rtlCol="0">
              <a:spAutoFit/>
            </a:bodyPr>
            <a:lstStyle/>
            <a:p>
              <a:pPr algn="dist"/>
              <a:r>
                <a:rPr lang="zh-CN" altLang="en-US" sz="2400" spc="300" dirty="0">
                  <a:solidFill>
                    <a:schemeClr val="tx1">
                      <a:lumMod val="75000"/>
                      <a:lumOff val="25000"/>
                    </a:schemeClr>
                  </a:solidFill>
                  <a:cs typeface="+mn-ea"/>
                  <a:sym typeface="+mn-lt"/>
                </a:rPr>
                <a:t>文本聚类代码</a:t>
              </a:r>
              <a:endParaRPr lang="zh-CN" altLang="en-US" sz="2400" spc="300" dirty="0">
                <a:solidFill>
                  <a:schemeClr val="tx1">
                    <a:lumMod val="75000"/>
                    <a:lumOff val="25000"/>
                  </a:schemeClr>
                </a:solidFill>
                <a:cs typeface="+mn-ea"/>
                <a:sym typeface="+mn-lt"/>
              </a:endParaRPr>
            </a:p>
          </p:txBody>
        </p:sp>
      </p:grpSp>
      <p:sp>
        <p:nvSpPr>
          <p:cNvPr id="35" name="文本框 34"/>
          <p:cNvSpPr txBox="1"/>
          <p:nvPr/>
        </p:nvSpPr>
        <p:spPr>
          <a:xfrm>
            <a:off x="721360" y="1052830"/>
            <a:ext cx="9500870" cy="1014730"/>
          </a:xfrm>
          <a:prstGeom prst="rect">
            <a:avLst/>
          </a:prstGeom>
          <a:noFill/>
        </p:spPr>
        <p:txBody>
          <a:bodyPr wrap="square" rtlCol="0" anchor="t">
            <a:spAutoFit/>
          </a:bodyPr>
          <a:p>
            <a:pPr fontAlgn="auto">
              <a:lnSpc>
                <a:spcPct val="125000"/>
              </a:lnSpc>
            </a:pPr>
            <a:r>
              <a:rPr lang="zh-CN" altLang="en-US" sz="2400" dirty="0">
                <a:latin typeface="+mn-ea"/>
              </a:rPr>
              <a:t>用</a:t>
            </a:r>
            <a:r>
              <a:rPr lang="en-US" altLang="zh-CN" sz="2400" dirty="0">
                <a:latin typeface="+mn-ea"/>
              </a:rPr>
              <a:t>jieba</a:t>
            </a:r>
            <a:r>
              <a:rPr lang="zh-CN" altLang="en-US" sz="2400" dirty="0">
                <a:latin typeface="+mn-ea"/>
              </a:rPr>
              <a:t>库进行分词，此处用的是全切模式。将每篇文章的分词作为列表的一个元素存入列表jiebaword中。</a:t>
            </a:r>
            <a:endParaRPr lang="zh-CN" altLang="en-US" sz="2400" dirty="0">
              <a:latin typeface="+mn-ea"/>
            </a:endParaRPr>
          </a:p>
        </p:txBody>
      </p:sp>
      <p:pic>
        <p:nvPicPr>
          <p:cNvPr id="5" name="图片 4"/>
          <p:cNvPicPr>
            <a:picLocks noChangeAspect="1"/>
          </p:cNvPicPr>
          <p:nvPr/>
        </p:nvPicPr>
        <p:blipFill>
          <a:blip r:embed="rId1"/>
          <a:stretch>
            <a:fillRect/>
          </a:stretch>
        </p:blipFill>
        <p:spPr>
          <a:xfrm>
            <a:off x="861695" y="2118360"/>
            <a:ext cx="10091420" cy="391096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流程图: 接点 12"/>
          <p:cNvSpPr/>
          <p:nvPr/>
        </p:nvSpPr>
        <p:spPr>
          <a:xfrm>
            <a:off x="8057196" y="4309773"/>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流程图: 接点 4"/>
          <p:cNvSpPr/>
          <p:nvPr/>
        </p:nvSpPr>
        <p:spPr>
          <a:xfrm>
            <a:off x="10566986" y="-1310640"/>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流程图: 接点 5"/>
          <p:cNvSpPr/>
          <p:nvPr/>
        </p:nvSpPr>
        <p:spPr>
          <a:xfrm>
            <a:off x="640299" y="5841553"/>
            <a:ext cx="502702" cy="50270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流程图: 接点 12"/>
          <p:cNvSpPr/>
          <p:nvPr/>
        </p:nvSpPr>
        <p:spPr>
          <a:xfrm>
            <a:off x="-1950289" y="-5583678"/>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流程图: 接点 6"/>
          <p:cNvSpPr/>
          <p:nvPr/>
        </p:nvSpPr>
        <p:spPr>
          <a:xfrm>
            <a:off x="10566986" y="573529"/>
            <a:ext cx="382170" cy="382170"/>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7279872" y="1217566"/>
            <a:ext cx="2545080" cy="521970"/>
          </a:xfrm>
          <a:prstGeom prst="rect">
            <a:avLst/>
          </a:prstGeom>
          <a:noFill/>
        </p:spPr>
        <p:txBody>
          <a:bodyPr wrap="none" rtlCol="0">
            <a:spAutoFit/>
          </a:bodyPr>
          <a:lstStyle/>
          <a:p>
            <a:pPr algn="ctr"/>
            <a:r>
              <a:rPr lang="zh-CN" altLang="en-US" sz="2800" spc="300" dirty="0">
                <a:solidFill>
                  <a:schemeClr val="tx1">
                    <a:lumMod val="75000"/>
                    <a:lumOff val="25000"/>
                  </a:schemeClr>
                </a:solidFill>
                <a:cs typeface="+mn-ea"/>
                <a:sym typeface="+mn-lt"/>
              </a:rPr>
              <a:t>爬虫获取文本</a:t>
            </a:r>
            <a:endParaRPr lang="zh-CN" altLang="en-US" sz="2800" spc="300" dirty="0">
              <a:solidFill>
                <a:schemeClr val="tx1">
                  <a:lumMod val="75000"/>
                  <a:lumOff val="25000"/>
                </a:schemeClr>
              </a:solidFill>
              <a:cs typeface="+mn-ea"/>
              <a:sym typeface="+mn-lt"/>
            </a:endParaRPr>
          </a:p>
        </p:txBody>
      </p:sp>
      <p:sp>
        <p:nvSpPr>
          <p:cNvPr id="7" name="文本框 6"/>
          <p:cNvSpPr txBox="1"/>
          <p:nvPr/>
        </p:nvSpPr>
        <p:spPr>
          <a:xfrm>
            <a:off x="6600596" y="1217566"/>
            <a:ext cx="604653" cy="523220"/>
          </a:xfrm>
          <a:prstGeom prst="rect">
            <a:avLst/>
          </a:prstGeom>
          <a:noFill/>
        </p:spPr>
        <p:txBody>
          <a:bodyPr wrap="none" rtlCol="0">
            <a:spAutoFit/>
          </a:bodyPr>
          <a:lstStyle/>
          <a:p>
            <a:pPr algn="ctr"/>
            <a:r>
              <a:rPr lang="en-US" altLang="zh-CN" sz="2800" dirty="0">
                <a:solidFill>
                  <a:schemeClr val="accent2"/>
                </a:solidFill>
                <a:cs typeface="+mn-ea"/>
                <a:sym typeface="+mn-lt"/>
              </a:rPr>
              <a:t>01</a:t>
            </a:r>
            <a:endParaRPr lang="zh-CN" altLang="en-US" sz="2800" dirty="0">
              <a:solidFill>
                <a:schemeClr val="accent2"/>
              </a:solidFill>
              <a:cs typeface="+mn-ea"/>
              <a:sym typeface="+mn-lt"/>
            </a:endParaRPr>
          </a:p>
        </p:txBody>
      </p:sp>
      <p:sp>
        <p:nvSpPr>
          <p:cNvPr id="8" name="文本框 7"/>
          <p:cNvSpPr txBox="1"/>
          <p:nvPr/>
        </p:nvSpPr>
        <p:spPr>
          <a:xfrm>
            <a:off x="7091867" y="1248344"/>
            <a:ext cx="351155" cy="460375"/>
          </a:xfrm>
          <a:prstGeom prst="rect">
            <a:avLst/>
          </a:prstGeom>
          <a:noFill/>
        </p:spPr>
        <p:txBody>
          <a:bodyPr wrap="none" rtlCol="0">
            <a:spAutoFit/>
          </a:bodyPr>
          <a:lstStyle/>
          <a:p>
            <a:pPr algn="ctr"/>
            <a:r>
              <a:rPr lang="en-US" altLang="zh-CN" sz="2400" spc="300" dirty="0">
                <a:solidFill>
                  <a:schemeClr val="accent1"/>
                </a:solidFill>
                <a:cs typeface="+mn-ea"/>
                <a:sym typeface="+mn-lt"/>
              </a:rPr>
              <a:t>/</a:t>
            </a:r>
            <a:endParaRPr lang="zh-CN" altLang="en-US" sz="2400" spc="300" dirty="0">
              <a:solidFill>
                <a:schemeClr val="accent1"/>
              </a:solidFill>
              <a:cs typeface="+mn-ea"/>
              <a:sym typeface="+mn-lt"/>
            </a:endParaRPr>
          </a:p>
        </p:txBody>
      </p:sp>
      <p:sp>
        <p:nvSpPr>
          <p:cNvPr id="9" name="文本框 8"/>
          <p:cNvSpPr txBox="1"/>
          <p:nvPr/>
        </p:nvSpPr>
        <p:spPr>
          <a:xfrm>
            <a:off x="7476722" y="5117213"/>
            <a:ext cx="2151380" cy="521970"/>
          </a:xfrm>
          <a:prstGeom prst="rect">
            <a:avLst/>
          </a:prstGeom>
          <a:noFill/>
        </p:spPr>
        <p:txBody>
          <a:bodyPr wrap="none" rtlCol="0">
            <a:spAutoFit/>
          </a:bodyPr>
          <a:lstStyle/>
          <a:p>
            <a:pPr algn="ctr"/>
            <a:r>
              <a:rPr lang="zh-CN" altLang="en-US" sz="2800" spc="300" dirty="0">
                <a:solidFill>
                  <a:schemeClr val="tx1">
                    <a:lumMod val="75000"/>
                    <a:lumOff val="25000"/>
                  </a:schemeClr>
                </a:solidFill>
                <a:cs typeface="+mn-ea"/>
                <a:sym typeface="+mn-lt"/>
              </a:rPr>
              <a:t>关键词提取</a:t>
            </a:r>
            <a:endParaRPr lang="zh-CN" altLang="en-US" sz="2800" spc="300" dirty="0">
              <a:solidFill>
                <a:schemeClr val="tx1">
                  <a:lumMod val="75000"/>
                  <a:lumOff val="25000"/>
                </a:schemeClr>
              </a:solidFill>
              <a:cs typeface="+mn-ea"/>
              <a:sym typeface="+mn-lt"/>
            </a:endParaRPr>
          </a:p>
        </p:txBody>
      </p:sp>
      <p:sp>
        <p:nvSpPr>
          <p:cNvPr id="10" name="文本框 9"/>
          <p:cNvSpPr txBox="1"/>
          <p:nvPr/>
        </p:nvSpPr>
        <p:spPr>
          <a:xfrm>
            <a:off x="6600596" y="5117213"/>
            <a:ext cx="604653" cy="523220"/>
          </a:xfrm>
          <a:prstGeom prst="rect">
            <a:avLst/>
          </a:prstGeom>
          <a:noFill/>
        </p:spPr>
        <p:txBody>
          <a:bodyPr wrap="none" rtlCol="0">
            <a:spAutoFit/>
          </a:bodyPr>
          <a:lstStyle/>
          <a:p>
            <a:pPr algn="ctr"/>
            <a:r>
              <a:rPr lang="en-US" altLang="zh-CN" sz="2800" dirty="0">
                <a:solidFill>
                  <a:schemeClr val="accent2"/>
                </a:solidFill>
                <a:cs typeface="+mn-ea"/>
                <a:sym typeface="+mn-lt"/>
              </a:rPr>
              <a:t>04</a:t>
            </a:r>
            <a:endParaRPr lang="zh-CN" altLang="en-US" sz="2800" dirty="0">
              <a:solidFill>
                <a:schemeClr val="accent2"/>
              </a:solidFill>
              <a:cs typeface="+mn-ea"/>
              <a:sym typeface="+mn-lt"/>
            </a:endParaRPr>
          </a:p>
        </p:txBody>
      </p:sp>
      <p:sp>
        <p:nvSpPr>
          <p:cNvPr id="11" name="文本框 10"/>
          <p:cNvSpPr txBox="1"/>
          <p:nvPr/>
        </p:nvSpPr>
        <p:spPr>
          <a:xfrm>
            <a:off x="7089351" y="5147991"/>
            <a:ext cx="356188" cy="461665"/>
          </a:xfrm>
          <a:prstGeom prst="rect">
            <a:avLst/>
          </a:prstGeom>
          <a:noFill/>
        </p:spPr>
        <p:txBody>
          <a:bodyPr wrap="none" rtlCol="0">
            <a:spAutoFit/>
          </a:bodyPr>
          <a:lstStyle/>
          <a:p>
            <a:pPr algn="ctr"/>
            <a:r>
              <a:rPr lang="en-US" altLang="zh-CN" sz="2400" spc="300" dirty="0">
                <a:solidFill>
                  <a:schemeClr val="accent1"/>
                </a:solidFill>
                <a:cs typeface="+mn-ea"/>
                <a:sym typeface="+mn-lt"/>
              </a:rPr>
              <a:t>/</a:t>
            </a:r>
            <a:endParaRPr lang="zh-CN" altLang="en-US" sz="2400" spc="300" dirty="0">
              <a:solidFill>
                <a:schemeClr val="accent1"/>
              </a:solidFill>
              <a:cs typeface="+mn-ea"/>
              <a:sym typeface="+mn-lt"/>
            </a:endParaRPr>
          </a:p>
        </p:txBody>
      </p:sp>
      <p:sp>
        <p:nvSpPr>
          <p:cNvPr id="12" name="文本框 11"/>
          <p:cNvSpPr txBox="1"/>
          <p:nvPr/>
        </p:nvSpPr>
        <p:spPr>
          <a:xfrm>
            <a:off x="7279872" y="2517448"/>
            <a:ext cx="2545080" cy="521970"/>
          </a:xfrm>
          <a:prstGeom prst="rect">
            <a:avLst/>
          </a:prstGeom>
          <a:noFill/>
        </p:spPr>
        <p:txBody>
          <a:bodyPr wrap="none" rtlCol="0">
            <a:spAutoFit/>
          </a:bodyPr>
          <a:lstStyle/>
          <a:p>
            <a:pPr algn="ctr"/>
            <a:r>
              <a:rPr lang="zh-CN" altLang="en-US" sz="2800" spc="300" dirty="0">
                <a:solidFill>
                  <a:schemeClr val="tx1">
                    <a:lumMod val="75000"/>
                    <a:lumOff val="25000"/>
                  </a:schemeClr>
                </a:solidFill>
                <a:cs typeface="+mn-ea"/>
                <a:sym typeface="+mn-lt"/>
              </a:rPr>
              <a:t>文本聚类分析</a:t>
            </a:r>
            <a:endParaRPr lang="zh-CN" altLang="en-US" sz="2800" spc="300" dirty="0">
              <a:solidFill>
                <a:schemeClr val="tx1">
                  <a:lumMod val="75000"/>
                  <a:lumOff val="25000"/>
                </a:schemeClr>
              </a:solidFill>
              <a:cs typeface="+mn-ea"/>
              <a:sym typeface="+mn-lt"/>
            </a:endParaRPr>
          </a:p>
        </p:txBody>
      </p:sp>
      <p:sp>
        <p:nvSpPr>
          <p:cNvPr id="13" name="文本框 12"/>
          <p:cNvSpPr txBox="1"/>
          <p:nvPr/>
        </p:nvSpPr>
        <p:spPr>
          <a:xfrm>
            <a:off x="6600596" y="2517448"/>
            <a:ext cx="604653" cy="523220"/>
          </a:xfrm>
          <a:prstGeom prst="rect">
            <a:avLst/>
          </a:prstGeom>
          <a:noFill/>
        </p:spPr>
        <p:txBody>
          <a:bodyPr wrap="none" rtlCol="0">
            <a:spAutoFit/>
          </a:bodyPr>
          <a:lstStyle/>
          <a:p>
            <a:pPr algn="ctr"/>
            <a:r>
              <a:rPr lang="en-US" altLang="zh-CN" sz="2800" dirty="0">
                <a:solidFill>
                  <a:schemeClr val="accent2"/>
                </a:solidFill>
                <a:cs typeface="+mn-ea"/>
                <a:sym typeface="+mn-lt"/>
              </a:rPr>
              <a:t>02</a:t>
            </a:r>
            <a:endParaRPr lang="zh-CN" altLang="en-US" sz="2800" dirty="0">
              <a:solidFill>
                <a:schemeClr val="accent2"/>
              </a:solidFill>
              <a:cs typeface="+mn-ea"/>
              <a:sym typeface="+mn-lt"/>
            </a:endParaRPr>
          </a:p>
        </p:txBody>
      </p:sp>
      <p:sp>
        <p:nvSpPr>
          <p:cNvPr id="14" name="文本框 13"/>
          <p:cNvSpPr txBox="1"/>
          <p:nvPr/>
        </p:nvSpPr>
        <p:spPr>
          <a:xfrm>
            <a:off x="7089351" y="2548226"/>
            <a:ext cx="356188" cy="461665"/>
          </a:xfrm>
          <a:prstGeom prst="rect">
            <a:avLst/>
          </a:prstGeom>
          <a:noFill/>
        </p:spPr>
        <p:txBody>
          <a:bodyPr wrap="none" rtlCol="0">
            <a:spAutoFit/>
          </a:bodyPr>
          <a:lstStyle/>
          <a:p>
            <a:pPr algn="ctr"/>
            <a:r>
              <a:rPr lang="en-US" altLang="zh-CN" sz="2400" spc="300" dirty="0">
                <a:solidFill>
                  <a:schemeClr val="accent1"/>
                </a:solidFill>
                <a:cs typeface="+mn-ea"/>
                <a:sym typeface="+mn-lt"/>
              </a:rPr>
              <a:t>/</a:t>
            </a:r>
            <a:endParaRPr lang="zh-CN" altLang="en-US" sz="2400" spc="300" dirty="0">
              <a:solidFill>
                <a:schemeClr val="accent1"/>
              </a:solidFill>
              <a:cs typeface="+mn-ea"/>
              <a:sym typeface="+mn-lt"/>
            </a:endParaRPr>
          </a:p>
        </p:txBody>
      </p:sp>
      <p:sp>
        <p:nvSpPr>
          <p:cNvPr id="15" name="文本框 14"/>
          <p:cNvSpPr txBox="1"/>
          <p:nvPr/>
        </p:nvSpPr>
        <p:spPr>
          <a:xfrm>
            <a:off x="7476722" y="3817330"/>
            <a:ext cx="2151380" cy="521970"/>
          </a:xfrm>
          <a:prstGeom prst="rect">
            <a:avLst/>
          </a:prstGeom>
          <a:noFill/>
        </p:spPr>
        <p:txBody>
          <a:bodyPr wrap="none" rtlCol="0">
            <a:spAutoFit/>
          </a:bodyPr>
          <a:lstStyle/>
          <a:p>
            <a:pPr algn="ctr"/>
            <a:r>
              <a:rPr lang="zh-CN" altLang="en-US" sz="2800" spc="300" dirty="0">
                <a:solidFill>
                  <a:schemeClr val="tx1">
                    <a:lumMod val="75000"/>
                    <a:lumOff val="25000"/>
                  </a:schemeClr>
                </a:solidFill>
                <a:cs typeface="+mn-ea"/>
                <a:sym typeface="+mn-lt"/>
              </a:rPr>
              <a:t>分词与词云</a:t>
            </a:r>
            <a:endParaRPr lang="zh-CN" altLang="en-US" sz="2800" spc="300" dirty="0">
              <a:solidFill>
                <a:schemeClr val="tx1">
                  <a:lumMod val="75000"/>
                  <a:lumOff val="25000"/>
                </a:schemeClr>
              </a:solidFill>
              <a:cs typeface="+mn-ea"/>
              <a:sym typeface="+mn-lt"/>
            </a:endParaRPr>
          </a:p>
        </p:txBody>
      </p:sp>
      <p:sp>
        <p:nvSpPr>
          <p:cNvPr id="16" name="文本框 15"/>
          <p:cNvSpPr txBox="1"/>
          <p:nvPr/>
        </p:nvSpPr>
        <p:spPr>
          <a:xfrm>
            <a:off x="6600596" y="3817330"/>
            <a:ext cx="604654" cy="523220"/>
          </a:xfrm>
          <a:prstGeom prst="rect">
            <a:avLst/>
          </a:prstGeom>
          <a:noFill/>
        </p:spPr>
        <p:txBody>
          <a:bodyPr wrap="none" rtlCol="0">
            <a:spAutoFit/>
          </a:bodyPr>
          <a:lstStyle/>
          <a:p>
            <a:pPr algn="ctr"/>
            <a:r>
              <a:rPr lang="en-US" altLang="zh-CN" sz="2800" dirty="0">
                <a:solidFill>
                  <a:schemeClr val="accent2"/>
                </a:solidFill>
                <a:cs typeface="+mn-ea"/>
                <a:sym typeface="+mn-lt"/>
              </a:rPr>
              <a:t>03</a:t>
            </a:r>
            <a:endParaRPr lang="zh-CN" altLang="en-US" sz="2800" dirty="0">
              <a:solidFill>
                <a:schemeClr val="accent2"/>
              </a:solidFill>
              <a:cs typeface="+mn-ea"/>
              <a:sym typeface="+mn-lt"/>
            </a:endParaRPr>
          </a:p>
        </p:txBody>
      </p:sp>
      <p:sp>
        <p:nvSpPr>
          <p:cNvPr id="17" name="文本框 16"/>
          <p:cNvSpPr txBox="1"/>
          <p:nvPr/>
        </p:nvSpPr>
        <p:spPr>
          <a:xfrm>
            <a:off x="7089351" y="3848108"/>
            <a:ext cx="356188" cy="461665"/>
          </a:xfrm>
          <a:prstGeom prst="rect">
            <a:avLst/>
          </a:prstGeom>
          <a:noFill/>
        </p:spPr>
        <p:txBody>
          <a:bodyPr wrap="none" rtlCol="0">
            <a:spAutoFit/>
          </a:bodyPr>
          <a:lstStyle/>
          <a:p>
            <a:pPr algn="ctr"/>
            <a:r>
              <a:rPr lang="en-US" altLang="zh-CN" sz="2400" spc="300" dirty="0">
                <a:solidFill>
                  <a:schemeClr val="accent1"/>
                </a:solidFill>
                <a:cs typeface="+mn-ea"/>
                <a:sym typeface="+mn-lt"/>
              </a:rPr>
              <a:t>/</a:t>
            </a:r>
            <a:endParaRPr lang="zh-CN" altLang="en-US" sz="2400" spc="300" dirty="0">
              <a:solidFill>
                <a:schemeClr val="accent1"/>
              </a:solidFill>
              <a:cs typeface="+mn-ea"/>
              <a:sym typeface="+mn-lt"/>
            </a:endParaRPr>
          </a:p>
        </p:txBody>
      </p:sp>
      <p:sp>
        <p:nvSpPr>
          <p:cNvPr id="18" name="矩形 17"/>
          <p:cNvSpPr/>
          <p:nvPr/>
        </p:nvSpPr>
        <p:spPr>
          <a:xfrm>
            <a:off x="1871035" y="888990"/>
            <a:ext cx="2569936" cy="1446550"/>
          </a:xfrm>
          <a:prstGeom prst="rect">
            <a:avLst/>
          </a:prstGeom>
          <a:effectLst/>
        </p:spPr>
        <p:txBody>
          <a:bodyPr wrap="square">
            <a:spAutoFit/>
          </a:bodyPr>
          <a:lstStyle/>
          <a:p>
            <a:pPr algn="dist">
              <a:defRPr/>
            </a:pPr>
            <a:r>
              <a:rPr lang="zh-CN" altLang="en-US" sz="8800" b="1" spc="-300" dirty="0">
                <a:solidFill>
                  <a:schemeClr val="bg2">
                    <a:lumMod val="25000"/>
                  </a:schemeClr>
                </a:solidFill>
                <a:effectLst>
                  <a:outerShdw blurRad="76200" dist="88900" dir="2700000" algn="tl" rotWithShape="0">
                    <a:schemeClr val="accent2">
                      <a:alpha val="35000"/>
                    </a:schemeClr>
                  </a:outerShdw>
                </a:effectLst>
                <a:cs typeface="+mn-ea"/>
                <a:sym typeface="+mn-lt"/>
              </a:rPr>
              <a:t>目录</a:t>
            </a:r>
            <a:endParaRPr lang="zh-CN" altLang="en-US" sz="8800" b="1" spc="-300" dirty="0">
              <a:solidFill>
                <a:schemeClr val="bg2">
                  <a:lumMod val="25000"/>
                </a:schemeClr>
              </a:solidFill>
              <a:effectLst>
                <a:outerShdw blurRad="76200" dist="88900" dir="2700000" algn="tl" rotWithShape="0">
                  <a:schemeClr val="accent2">
                    <a:alpha val="35000"/>
                  </a:schemeClr>
                </a:outerShdw>
              </a:effectLst>
              <a:cs typeface="+mn-ea"/>
              <a:sym typeface="+mn-lt"/>
            </a:endParaRPr>
          </a:p>
        </p:txBody>
      </p:sp>
      <p:sp>
        <p:nvSpPr>
          <p:cNvPr id="20" name="流程图: 接点 5"/>
          <p:cNvSpPr/>
          <p:nvPr/>
        </p:nvSpPr>
        <p:spPr>
          <a:xfrm>
            <a:off x="10758071" y="4997046"/>
            <a:ext cx="743324" cy="743324"/>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文本框 20"/>
          <p:cNvSpPr txBox="1"/>
          <p:nvPr/>
        </p:nvSpPr>
        <p:spPr>
          <a:xfrm>
            <a:off x="1002665" y="3040380"/>
            <a:ext cx="4156710" cy="3107690"/>
          </a:xfrm>
          <a:prstGeom prst="rect">
            <a:avLst/>
          </a:prstGeom>
          <a:noFill/>
        </p:spPr>
        <p:txBody>
          <a:bodyPr wrap="square" rtlCol="0">
            <a:spAutoFit/>
          </a:bodyPr>
          <a:p>
            <a:r>
              <a:rPr lang="zh-CN" altLang="en-US" sz="2800" b="1"/>
              <a:t>分工</a:t>
            </a:r>
            <a:endParaRPr lang="zh-CN" altLang="en-US" sz="2800"/>
          </a:p>
          <a:p>
            <a:r>
              <a:rPr lang="zh-CN" altLang="en-US" sz="2800"/>
              <a:t>黄发胜：爬虫获取政策文本、文本聚类分析</a:t>
            </a:r>
            <a:endParaRPr lang="zh-CN" altLang="en-US" sz="2800"/>
          </a:p>
          <a:p>
            <a:endParaRPr lang="zh-CN" altLang="en-US" sz="2800"/>
          </a:p>
          <a:p>
            <a:r>
              <a:rPr lang="zh-CN" altLang="en-US" sz="2800"/>
              <a:t>刘潮：分词与词云</a:t>
            </a:r>
            <a:endParaRPr lang="zh-CN" altLang="en-US" sz="2800"/>
          </a:p>
          <a:p>
            <a:endParaRPr lang="zh-CN" altLang="en-US" sz="2800"/>
          </a:p>
          <a:p>
            <a:r>
              <a:rPr lang="zh-CN" altLang="en-US" sz="2800"/>
              <a:t>王瑄：关键词提取</a:t>
            </a:r>
            <a:endParaRPr lang="zh-CN" altLang="en-US" sz="2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71993" y="-1568546"/>
            <a:ext cx="15983812" cy="14046898"/>
            <a:chOff x="371993" y="-1568546"/>
            <a:chExt cx="15983812" cy="14046898"/>
          </a:xfrm>
        </p:grpSpPr>
        <p:sp>
          <p:nvSpPr>
            <p:cNvPr id="30"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p:cNvSpPr txBox="1"/>
            <p:nvPr/>
          </p:nvSpPr>
          <p:spPr>
            <a:xfrm>
              <a:off x="1008898" y="287559"/>
              <a:ext cx="2244090" cy="460375"/>
            </a:xfrm>
            <a:prstGeom prst="rect">
              <a:avLst/>
            </a:prstGeom>
            <a:noFill/>
          </p:spPr>
          <p:txBody>
            <a:bodyPr wrap="square" rtlCol="0">
              <a:spAutoFit/>
            </a:bodyPr>
            <a:lstStyle/>
            <a:p>
              <a:pPr algn="dist"/>
              <a:r>
                <a:rPr lang="zh-CN" altLang="en-US" sz="2400" spc="300" dirty="0">
                  <a:solidFill>
                    <a:schemeClr val="tx1">
                      <a:lumMod val="75000"/>
                      <a:lumOff val="25000"/>
                    </a:schemeClr>
                  </a:solidFill>
                  <a:cs typeface="+mn-ea"/>
                  <a:sym typeface="+mn-lt"/>
                </a:rPr>
                <a:t>文本聚类代码</a:t>
              </a:r>
              <a:endParaRPr lang="zh-CN" altLang="en-US" sz="2400" spc="300" dirty="0">
                <a:solidFill>
                  <a:schemeClr val="tx1">
                    <a:lumMod val="75000"/>
                    <a:lumOff val="25000"/>
                  </a:schemeClr>
                </a:solidFill>
                <a:cs typeface="+mn-ea"/>
                <a:sym typeface="+mn-lt"/>
              </a:endParaRPr>
            </a:p>
          </p:txBody>
        </p:sp>
      </p:grpSp>
      <p:sp>
        <p:nvSpPr>
          <p:cNvPr id="35" name="文本框 34"/>
          <p:cNvSpPr txBox="1"/>
          <p:nvPr/>
        </p:nvSpPr>
        <p:spPr>
          <a:xfrm>
            <a:off x="721360" y="1052830"/>
            <a:ext cx="9998075" cy="1014730"/>
          </a:xfrm>
          <a:prstGeom prst="rect">
            <a:avLst/>
          </a:prstGeom>
          <a:noFill/>
        </p:spPr>
        <p:txBody>
          <a:bodyPr wrap="square" rtlCol="0" anchor="t">
            <a:spAutoFit/>
          </a:bodyPr>
          <a:p>
            <a:pPr fontAlgn="auto">
              <a:lnSpc>
                <a:spcPct val="125000"/>
              </a:lnSpc>
            </a:pPr>
            <a:r>
              <a:rPr lang="zh-CN" sz="2400" dirty="0">
                <a:latin typeface="+mn-ea"/>
              </a:rPr>
              <a:t>对分词结果进行去停用词处理，只保留中文字符，然后存入文档</a:t>
            </a:r>
            <a:r>
              <a:rPr lang="en-US" altLang="zh-CN" sz="2400" dirty="0">
                <a:latin typeface="+mn-ea"/>
              </a:rPr>
              <a:t>“123”</a:t>
            </a:r>
            <a:r>
              <a:rPr lang="zh-CN" altLang="en-US" sz="2400" dirty="0">
                <a:latin typeface="+mn-ea"/>
              </a:rPr>
              <a:t>中，每篇文章的分词占一行。此时设置</a:t>
            </a:r>
            <a:r>
              <a:rPr lang="en-US" altLang="zh-CN" sz="2400" dirty="0">
                <a:latin typeface="+mn-ea"/>
              </a:rPr>
              <a:t>jieba</a:t>
            </a:r>
            <a:r>
              <a:rPr lang="zh-CN" altLang="en-US" sz="2400" dirty="0">
                <a:latin typeface="+mn-ea"/>
              </a:rPr>
              <a:t>停用词词库是无效的。</a:t>
            </a:r>
            <a:endParaRPr lang="zh-CN" altLang="en-US" sz="2400" dirty="0">
              <a:latin typeface="+mn-ea"/>
            </a:endParaRPr>
          </a:p>
        </p:txBody>
      </p:sp>
      <p:pic>
        <p:nvPicPr>
          <p:cNvPr id="2" name="图片 1"/>
          <p:cNvPicPr>
            <a:picLocks noChangeAspect="1"/>
          </p:cNvPicPr>
          <p:nvPr/>
        </p:nvPicPr>
        <p:blipFill>
          <a:blip r:embed="rId1"/>
          <a:stretch>
            <a:fillRect/>
          </a:stretch>
        </p:blipFill>
        <p:spPr>
          <a:xfrm>
            <a:off x="861695" y="2067560"/>
            <a:ext cx="6991350" cy="4610100"/>
          </a:xfrm>
          <a:prstGeom prst="rect">
            <a:avLst/>
          </a:prstGeom>
        </p:spPr>
      </p:pic>
      <p:pic>
        <p:nvPicPr>
          <p:cNvPr id="3" name="图片 2"/>
          <p:cNvPicPr>
            <a:picLocks noChangeAspect="1"/>
          </p:cNvPicPr>
          <p:nvPr/>
        </p:nvPicPr>
        <p:blipFill>
          <a:blip r:embed="rId2"/>
          <a:stretch>
            <a:fillRect/>
          </a:stretch>
        </p:blipFill>
        <p:spPr>
          <a:xfrm>
            <a:off x="721360" y="2067560"/>
            <a:ext cx="8656955" cy="45993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71993" y="-1568546"/>
            <a:ext cx="15983812" cy="14046898"/>
            <a:chOff x="371993" y="-1568546"/>
            <a:chExt cx="15983812" cy="14046898"/>
          </a:xfrm>
        </p:grpSpPr>
        <p:sp>
          <p:nvSpPr>
            <p:cNvPr id="30"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p:cNvSpPr txBox="1"/>
            <p:nvPr/>
          </p:nvSpPr>
          <p:spPr>
            <a:xfrm>
              <a:off x="1008898" y="287559"/>
              <a:ext cx="2244090" cy="460375"/>
            </a:xfrm>
            <a:prstGeom prst="rect">
              <a:avLst/>
            </a:prstGeom>
            <a:noFill/>
          </p:spPr>
          <p:txBody>
            <a:bodyPr wrap="square" rtlCol="0">
              <a:spAutoFit/>
            </a:bodyPr>
            <a:lstStyle/>
            <a:p>
              <a:pPr algn="dist"/>
              <a:r>
                <a:rPr lang="zh-CN" altLang="en-US" sz="2400" spc="300" dirty="0">
                  <a:solidFill>
                    <a:schemeClr val="tx1">
                      <a:lumMod val="75000"/>
                      <a:lumOff val="25000"/>
                    </a:schemeClr>
                  </a:solidFill>
                  <a:cs typeface="+mn-ea"/>
                  <a:sym typeface="+mn-lt"/>
                </a:rPr>
                <a:t>文本聚类代码</a:t>
              </a:r>
              <a:endParaRPr lang="zh-CN" altLang="en-US" sz="2400" spc="300" dirty="0">
                <a:solidFill>
                  <a:schemeClr val="tx1">
                    <a:lumMod val="75000"/>
                    <a:lumOff val="25000"/>
                  </a:schemeClr>
                </a:solidFill>
                <a:cs typeface="+mn-ea"/>
                <a:sym typeface="+mn-lt"/>
              </a:endParaRPr>
            </a:p>
          </p:txBody>
        </p:sp>
      </p:grpSp>
      <p:sp>
        <p:nvSpPr>
          <p:cNvPr id="35" name="文本框 34"/>
          <p:cNvSpPr txBox="1"/>
          <p:nvPr/>
        </p:nvSpPr>
        <p:spPr>
          <a:xfrm>
            <a:off x="721360" y="1052830"/>
            <a:ext cx="9500870" cy="1014730"/>
          </a:xfrm>
          <a:prstGeom prst="rect">
            <a:avLst/>
          </a:prstGeom>
          <a:noFill/>
        </p:spPr>
        <p:txBody>
          <a:bodyPr wrap="square" rtlCol="0" anchor="t">
            <a:spAutoFit/>
          </a:bodyPr>
          <a:p>
            <a:pPr fontAlgn="auto">
              <a:lnSpc>
                <a:spcPct val="125000"/>
              </a:lnSpc>
            </a:pPr>
            <a:r>
              <a:rPr lang="zh-CN" altLang="en-US" sz="2400" dirty="0">
                <a:latin typeface="+mn-ea"/>
              </a:rPr>
              <a:t>用sklearn.feature_extraction.text中的TfidfVectorizer，进行</a:t>
            </a:r>
            <a:r>
              <a:rPr lang="en-US" altLang="zh-CN" sz="2400" dirty="0">
                <a:latin typeface="+mn-ea"/>
              </a:rPr>
              <a:t>tf-idf</a:t>
            </a:r>
            <a:r>
              <a:rPr lang="zh-CN" altLang="en-US" sz="2400" dirty="0">
                <a:latin typeface="+mn-ea"/>
              </a:rPr>
              <a:t>赋权，生产文档向量矩阵。</a:t>
            </a:r>
            <a:endParaRPr lang="zh-CN" altLang="en-US" sz="2400" dirty="0">
              <a:latin typeface="+mn-ea"/>
            </a:endParaRPr>
          </a:p>
        </p:txBody>
      </p:sp>
      <p:pic>
        <p:nvPicPr>
          <p:cNvPr id="2" name="图片 1"/>
          <p:cNvPicPr>
            <a:picLocks noChangeAspect="1"/>
          </p:cNvPicPr>
          <p:nvPr/>
        </p:nvPicPr>
        <p:blipFill>
          <a:blip r:embed="rId1"/>
          <a:stretch>
            <a:fillRect/>
          </a:stretch>
        </p:blipFill>
        <p:spPr>
          <a:xfrm>
            <a:off x="861695" y="2167255"/>
            <a:ext cx="10933430" cy="2768600"/>
          </a:xfrm>
          <a:prstGeom prst="rect">
            <a:avLst/>
          </a:prstGeom>
        </p:spPr>
      </p:pic>
      <p:pic>
        <p:nvPicPr>
          <p:cNvPr id="3" name="图片 2"/>
          <p:cNvPicPr>
            <a:picLocks noChangeAspect="1"/>
          </p:cNvPicPr>
          <p:nvPr/>
        </p:nvPicPr>
        <p:blipFill>
          <a:blip r:embed="rId2"/>
          <a:stretch>
            <a:fillRect/>
          </a:stretch>
        </p:blipFill>
        <p:spPr>
          <a:xfrm>
            <a:off x="861695" y="2167255"/>
            <a:ext cx="10663555" cy="3076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71993" y="-1568546"/>
            <a:ext cx="15983812" cy="14046898"/>
            <a:chOff x="371993" y="-1568546"/>
            <a:chExt cx="15983812" cy="14046898"/>
          </a:xfrm>
        </p:grpSpPr>
        <p:sp>
          <p:nvSpPr>
            <p:cNvPr id="30"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p:cNvSpPr txBox="1"/>
            <p:nvPr/>
          </p:nvSpPr>
          <p:spPr>
            <a:xfrm>
              <a:off x="1008898" y="287559"/>
              <a:ext cx="2244090" cy="460375"/>
            </a:xfrm>
            <a:prstGeom prst="rect">
              <a:avLst/>
            </a:prstGeom>
            <a:noFill/>
          </p:spPr>
          <p:txBody>
            <a:bodyPr wrap="square" rtlCol="0">
              <a:spAutoFit/>
            </a:bodyPr>
            <a:lstStyle/>
            <a:p>
              <a:pPr algn="dist"/>
              <a:r>
                <a:rPr lang="zh-CN" altLang="en-US" sz="2400" spc="300" dirty="0">
                  <a:solidFill>
                    <a:schemeClr val="tx1">
                      <a:lumMod val="75000"/>
                      <a:lumOff val="25000"/>
                    </a:schemeClr>
                  </a:solidFill>
                  <a:cs typeface="+mn-ea"/>
                  <a:sym typeface="+mn-lt"/>
                </a:rPr>
                <a:t>文本聚类代码</a:t>
              </a:r>
              <a:endParaRPr lang="zh-CN" altLang="en-US" sz="2400" spc="300" dirty="0">
                <a:solidFill>
                  <a:schemeClr val="tx1">
                    <a:lumMod val="75000"/>
                    <a:lumOff val="25000"/>
                  </a:schemeClr>
                </a:solidFill>
                <a:cs typeface="+mn-ea"/>
                <a:sym typeface="+mn-lt"/>
              </a:endParaRPr>
            </a:p>
          </p:txBody>
        </p:sp>
      </p:grpSp>
      <p:sp>
        <p:nvSpPr>
          <p:cNvPr id="35" name="文本框 34"/>
          <p:cNvSpPr txBox="1"/>
          <p:nvPr/>
        </p:nvSpPr>
        <p:spPr>
          <a:xfrm>
            <a:off x="721360" y="1052830"/>
            <a:ext cx="9500870" cy="1014730"/>
          </a:xfrm>
          <a:prstGeom prst="rect">
            <a:avLst/>
          </a:prstGeom>
          <a:noFill/>
        </p:spPr>
        <p:txBody>
          <a:bodyPr wrap="square" rtlCol="0" anchor="t">
            <a:spAutoFit/>
          </a:bodyPr>
          <a:p>
            <a:pPr fontAlgn="auto">
              <a:lnSpc>
                <a:spcPct val="125000"/>
              </a:lnSpc>
            </a:pPr>
            <a:r>
              <a:rPr lang="zh-CN" altLang="en-US" sz="2400" dirty="0">
                <a:latin typeface="+mn-ea"/>
              </a:rPr>
              <a:t>用sklearn.metrics中的silhouette_score计算轮廓系数，选择最佳生成簇的个数，此处选择为</a:t>
            </a:r>
            <a:r>
              <a:rPr lang="en-US" altLang="zh-CN" sz="2400" dirty="0">
                <a:latin typeface="+mn-ea"/>
              </a:rPr>
              <a:t>22.</a:t>
            </a:r>
            <a:endParaRPr lang="en-US" altLang="zh-CN" sz="2400" dirty="0">
              <a:latin typeface="+mn-ea"/>
            </a:endParaRPr>
          </a:p>
        </p:txBody>
      </p:sp>
      <p:pic>
        <p:nvPicPr>
          <p:cNvPr id="4" name="图片 3"/>
          <p:cNvPicPr>
            <a:picLocks noChangeAspect="1"/>
          </p:cNvPicPr>
          <p:nvPr/>
        </p:nvPicPr>
        <p:blipFill>
          <a:blip r:embed="rId1"/>
          <a:stretch>
            <a:fillRect/>
          </a:stretch>
        </p:blipFill>
        <p:spPr>
          <a:xfrm>
            <a:off x="861695" y="2067560"/>
            <a:ext cx="9580245" cy="3507105"/>
          </a:xfrm>
          <a:prstGeom prst="rect">
            <a:avLst/>
          </a:prstGeom>
        </p:spPr>
      </p:pic>
      <p:pic>
        <p:nvPicPr>
          <p:cNvPr id="5" name="图片 4"/>
          <p:cNvPicPr>
            <a:picLocks noChangeAspect="1"/>
          </p:cNvPicPr>
          <p:nvPr/>
        </p:nvPicPr>
        <p:blipFill>
          <a:blip r:embed="rId2"/>
          <a:stretch>
            <a:fillRect/>
          </a:stretch>
        </p:blipFill>
        <p:spPr>
          <a:xfrm>
            <a:off x="2080260" y="568960"/>
            <a:ext cx="7280275" cy="54603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71993" y="-1568546"/>
            <a:ext cx="15983812" cy="14046898"/>
            <a:chOff x="371993" y="-1568546"/>
            <a:chExt cx="15983812" cy="14046898"/>
          </a:xfrm>
        </p:grpSpPr>
        <p:sp>
          <p:nvSpPr>
            <p:cNvPr id="30"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p:cNvSpPr txBox="1"/>
            <p:nvPr/>
          </p:nvSpPr>
          <p:spPr>
            <a:xfrm>
              <a:off x="1008898" y="287559"/>
              <a:ext cx="2244090" cy="460375"/>
            </a:xfrm>
            <a:prstGeom prst="rect">
              <a:avLst/>
            </a:prstGeom>
            <a:noFill/>
          </p:spPr>
          <p:txBody>
            <a:bodyPr wrap="square" rtlCol="0">
              <a:spAutoFit/>
            </a:bodyPr>
            <a:lstStyle/>
            <a:p>
              <a:pPr algn="dist"/>
              <a:r>
                <a:rPr lang="zh-CN" altLang="en-US" sz="2400" spc="300" dirty="0">
                  <a:solidFill>
                    <a:schemeClr val="tx1">
                      <a:lumMod val="75000"/>
                      <a:lumOff val="25000"/>
                    </a:schemeClr>
                  </a:solidFill>
                  <a:cs typeface="+mn-ea"/>
                  <a:sym typeface="+mn-lt"/>
                </a:rPr>
                <a:t>文本聚类代码</a:t>
              </a:r>
              <a:endParaRPr lang="zh-CN" altLang="en-US" sz="2400" spc="300" dirty="0">
                <a:solidFill>
                  <a:schemeClr val="tx1">
                    <a:lumMod val="75000"/>
                    <a:lumOff val="25000"/>
                  </a:schemeClr>
                </a:solidFill>
                <a:cs typeface="+mn-ea"/>
                <a:sym typeface="+mn-lt"/>
              </a:endParaRPr>
            </a:p>
          </p:txBody>
        </p:sp>
      </p:grpSp>
      <p:sp>
        <p:nvSpPr>
          <p:cNvPr id="35" name="文本框 34"/>
          <p:cNvSpPr txBox="1"/>
          <p:nvPr/>
        </p:nvSpPr>
        <p:spPr>
          <a:xfrm>
            <a:off x="721360" y="1052830"/>
            <a:ext cx="10269855" cy="553085"/>
          </a:xfrm>
          <a:prstGeom prst="rect">
            <a:avLst/>
          </a:prstGeom>
          <a:noFill/>
        </p:spPr>
        <p:txBody>
          <a:bodyPr wrap="square" rtlCol="0" anchor="t">
            <a:spAutoFit/>
          </a:bodyPr>
          <a:p>
            <a:pPr fontAlgn="auto">
              <a:lnSpc>
                <a:spcPct val="125000"/>
              </a:lnSpc>
            </a:pPr>
            <a:r>
              <a:rPr lang="zh-CN" altLang="en-US" sz="2400" dirty="0">
                <a:latin typeface="+mn-ea"/>
              </a:rPr>
              <a:t>将文本进行聚类后，将文本写入各自对应的簇文档中。一共有</a:t>
            </a:r>
            <a:r>
              <a:rPr lang="en-US" altLang="zh-CN" sz="2400" dirty="0">
                <a:latin typeface="+mn-ea"/>
              </a:rPr>
              <a:t>22</a:t>
            </a:r>
            <a:r>
              <a:rPr lang="zh-CN" altLang="en-US" sz="2400" dirty="0">
                <a:latin typeface="+mn-ea"/>
              </a:rPr>
              <a:t>个簇文档。</a:t>
            </a:r>
            <a:endParaRPr lang="zh-CN" altLang="en-US" sz="2400" dirty="0">
              <a:latin typeface="+mn-ea"/>
            </a:endParaRPr>
          </a:p>
        </p:txBody>
      </p:sp>
      <p:pic>
        <p:nvPicPr>
          <p:cNvPr id="2" name="图片 1"/>
          <p:cNvPicPr>
            <a:picLocks noChangeAspect="1"/>
          </p:cNvPicPr>
          <p:nvPr/>
        </p:nvPicPr>
        <p:blipFill>
          <a:blip r:embed="rId1"/>
          <a:stretch>
            <a:fillRect/>
          </a:stretch>
        </p:blipFill>
        <p:spPr>
          <a:xfrm>
            <a:off x="721360" y="1769110"/>
            <a:ext cx="10846435" cy="3618230"/>
          </a:xfrm>
          <a:prstGeom prst="rect">
            <a:avLst/>
          </a:prstGeom>
        </p:spPr>
      </p:pic>
      <p:pic>
        <p:nvPicPr>
          <p:cNvPr id="3" name="图片 2"/>
          <p:cNvPicPr>
            <a:picLocks noChangeAspect="1"/>
          </p:cNvPicPr>
          <p:nvPr/>
        </p:nvPicPr>
        <p:blipFill>
          <a:blip r:embed="rId2"/>
          <a:stretch>
            <a:fillRect/>
          </a:stretch>
        </p:blipFill>
        <p:spPr>
          <a:xfrm>
            <a:off x="372110" y="1537970"/>
            <a:ext cx="6358890" cy="4276090"/>
          </a:xfrm>
          <a:prstGeom prst="rect">
            <a:avLst/>
          </a:prstGeom>
        </p:spPr>
      </p:pic>
      <p:pic>
        <p:nvPicPr>
          <p:cNvPr id="6" name="图片 5"/>
          <p:cNvPicPr>
            <a:picLocks noChangeAspect="1"/>
          </p:cNvPicPr>
          <p:nvPr/>
        </p:nvPicPr>
        <p:blipFill>
          <a:blip r:embed="rId3"/>
          <a:stretch>
            <a:fillRect/>
          </a:stretch>
        </p:blipFill>
        <p:spPr>
          <a:xfrm>
            <a:off x="5181600" y="1948180"/>
            <a:ext cx="7117080" cy="3781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71993" y="-1568546"/>
            <a:ext cx="15983812" cy="14046898"/>
            <a:chOff x="371993" y="-1568546"/>
            <a:chExt cx="15983812" cy="14046898"/>
          </a:xfrm>
        </p:grpSpPr>
        <p:sp>
          <p:nvSpPr>
            <p:cNvPr id="30"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p:cNvSpPr txBox="1"/>
            <p:nvPr/>
          </p:nvSpPr>
          <p:spPr>
            <a:xfrm>
              <a:off x="1008898" y="287559"/>
              <a:ext cx="2244090" cy="460375"/>
            </a:xfrm>
            <a:prstGeom prst="rect">
              <a:avLst/>
            </a:prstGeom>
            <a:noFill/>
          </p:spPr>
          <p:txBody>
            <a:bodyPr wrap="square" rtlCol="0">
              <a:spAutoFit/>
            </a:bodyPr>
            <a:lstStyle/>
            <a:p>
              <a:pPr algn="dist"/>
              <a:r>
                <a:rPr lang="zh-CN" altLang="en-US" sz="2400" spc="300" dirty="0">
                  <a:solidFill>
                    <a:schemeClr val="tx1">
                      <a:lumMod val="75000"/>
                      <a:lumOff val="25000"/>
                    </a:schemeClr>
                  </a:solidFill>
                  <a:cs typeface="+mn-ea"/>
                  <a:sym typeface="+mn-lt"/>
                </a:rPr>
                <a:t>文本聚类代码</a:t>
              </a:r>
              <a:endParaRPr lang="zh-CN" altLang="en-US" sz="2400" spc="300" dirty="0">
                <a:solidFill>
                  <a:schemeClr val="tx1">
                    <a:lumMod val="75000"/>
                    <a:lumOff val="25000"/>
                  </a:schemeClr>
                </a:solidFill>
                <a:cs typeface="+mn-ea"/>
                <a:sym typeface="+mn-lt"/>
              </a:endParaRPr>
            </a:p>
          </p:txBody>
        </p:sp>
      </p:grpSp>
      <p:sp>
        <p:nvSpPr>
          <p:cNvPr id="35" name="文本框 34"/>
          <p:cNvSpPr txBox="1"/>
          <p:nvPr/>
        </p:nvSpPr>
        <p:spPr>
          <a:xfrm>
            <a:off x="721360" y="1052830"/>
            <a:ext cx="10269855" cy="1014730"/>
          </a:xfrm>
          <a:prstGeom prst="rect">
            <a:avLst/>
          </a:prstGeom>
          <a:noFill/>
        </p:spPr>
        <p:txBody>
          <a:bodyPr wrap="square" rtlCol="0" anchor="t">
            <a:spAutoFit/>
          </a:bodyPr>
          <a:p>
            <a:pPr fontAlgn="auto">
              <a:lnSpc>
                <a:spcPct val="125000"/>
              </a:lnSpc>
            </a:pPr>
            <a:r>
              <a:rPr lang="zh-CN" altLang="en-US" sz="2400" dirty="0">
                <a:latin typeface="+mn-ea"/>
              </a:rPr>
              <a:t>对每个簇进行关键词提取，使用的是</a:t>
            </a:r>
            <a:r>
              <a:rPr lang="en-US" altLang="zh-CN" sz="2400" dirty="0">
                <a:latin typeface="+mn-ea"/>
              </a:rPr>
              <a:t>if-idf</a:t>
            </a:r>
            <a:r>
              <a:rPr lang="zh-CN" altLang="en-US" sz="2400" dirty="0">
                <a:latin typeface="+mn-ea"/>
              </a:rPr>
              <a:t>算法。需要注意的是，</a:t>
            </a:r>
            <a:r>
              <a:rPr lang="en-US" altLang="zh-CN" sz="2400" dirty="0">
                <a:latin typeface="+mn-ea"/>
              </a:rPr>
              <a:t>jieba.analyse</a:t>
            </a:r>
            <a:r>
              <a:rPr lang="zh-CN" altLang="en-US" sz="2400" dirty="0">
                <a:latin typeface="+mn-ea"/>
              </a:rPr>
              <a:t>是可以调用停用词的。</a:t>
            </a:r>
            <a:endParaRPr lang="zh-CN" altLang="en-US" sz="2400" dirty="0">
              <a:latin typeface="+mn-ea"/>
            </a:endParaRPr>
          </a:p>
        </p:txBody>
      </p:sp>
      <p:pic>
        <p:nvPicPr>
          <p:cNvPr id="5" name="图片 4"/>
          <p:cNvPicPr>
            <a:picLocks noChangeAspect="1"/>
          </p:cNvPicPr>
          <p:nvPr/>
        </p:nvPicPr>
        <p:blipFill>
          <a:blip r:embed="rId1"/>
          <a:stretch>
            <a:fillRect/>
          </a:stretch>
        </p:blipFill>
        <p:spPr>
          <a:xfrm>
            <a:off x="721360" y="2329180"/>
            <a:ext cx="11412855" cy="2188210"/>
          </a:xfrm>
          <a:prstGeom prst="rect">
            <a:avLst/>
          </a:prstGeom>
        </p:spPr>
      </p:pic>
      <p:pic>
        <p:nvPicPr>
          <p:cNvPr id="7" name="图片 6"/>
          <p:cNvPicPr>
            <a:picLocks noChangeAspect="1"/>
          </p:cNvPicPr>
          <p:nvPr/>
        </p:nvPicPr>
        <p:blipFill>
          <a:blip r:embed="rId2"/>
          <a:stretch>
            <a:fillRect/>
          </a:stretch>
        </p:blipFill>
        <p:spPr>
          <a:xfrm>
            <a:off x="4001135" y="497205"/>
            <a:ext cx="6487795" cy="57810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71993" y="-1568546"/>
            <a:ext cx="15983812" cy="14046898"/>
            <a:chOff x="371993" y="-1568546"/>
            <a:chExt cx="15983812" cy="14046898"/>
          </a:xfrm>
        </p:grpSpPr>
        <p:sp>
          <p:nvSpPr>
            <p:cNvPr id="30"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p:cNvSpPr txBox="1"/>
            <p:nvPr/>
          </p:nvSpPr>
          <p:spPr>
            <a:xfrm>
              <a:off x="1008898" y="287559"/>
              <a:ext cx="2244090" cy="460375"/>
            </a:xfrm>
            <a:prstGeom prst="rect">
              <a:avLst/>
            </a:prstGeom>
            <a:noFill/>
          </p:spPr>
          <p:txBody>
            <a:bodyPr wrap="square" rtlCol="0">
              <a:spAutoFit/>
            </a:bodyPr>
            <a:lstStyle/>
            <a:p>
              <a:pPr algn="dist"/>
              <a:r>
                <a:rPr lang="zh-CN" altLang="en-US" sz="2400" spc="300" dirty="0">
                  <a:solidFill>
                    <a:schemeClr val="tx1">
                      <a:lumMod val="75000"/>
                      <a:lumOff val="25000"/>
                    </a:schemeClr>
                  </a:solidFill>
                  <a:cs typeface="+mn-ea"/>
                  <a:sym typeface="+mn-lt"/>
                </a:rPr>
                <a:t>数据分析</a:t>
              </a:r>
              <a:endParaRPr lang="zh-CN" altLang="en-US" sz="2400" spc="300" dirty="0">
                <a:solidFill>
                  <a:schemeClr val="tx1">
                    <a:lumMod val="75000"/>
                    <a:lumOff val="25000"/>
                  </a:schemeClr>
                </a:solidFill>
                <a:cs typeface="+mn-ea"/>
                <a:sym typeface="+mn-lt"/>
              </a:endParaRPr>
            </a:p>
          </p:txBody>
        </p:sp>
      </p:grpSp>
      <p:sp>
        <p:nvSpPr>
          <p:cNvPr id="35" name="文本框 34"/>
          <p:cNvSpPr txBox="1"/>
          <p:nvPr/>
        </p:nvSpPr>
        <p:spPr>
          <a:xfrm>
            <a:off x="721360" y="1052830"/>
            <a:ext cx="10269855" cy="4323080"/>
          </a:xfrm>
          <a:prstGeom prst="rect">
            <a:avLst/>
          </a:prstGeom>
          <a:noFill/>
        </p:spPr>
        <p:txBody>
          <a:bodyPr wrap="square" rtlCol="0" anchor="t">
            <a:spAutoFit/>
          </a:bodyPr>
          <a:p>
            <a:pPr fontAlgn="auto">
              <a:lnSpc>
                <a:spcPct val="125000"/>
              </a:lnSpc>
            </a:pPr>
            <a:r>
              <a:rPr lang="zh-CN" altLang="en-US" sz="2000" dirty="0">
                <a:latin typeface="+mn-ea"/>
              </a:rPr>
              <a:t>目前环境政策文本所反映的关注点有：</a:t>
            </a:r>
            <a:endParaRPr lang="zh-CN" altLang="en-US" sz="2000" dirty="0">
              <a:latin typeface="+mn-ea"/>
            </a:endParaRPr>
          </a:p>
          <a:p>
            <a:pPr fontAlgn="auto">
              <a:lnSpc>
                <a:spcPct val="125000"/>
              </a:lnSpc>
            </a:pPr>
            <a:endParaRPr lang="zh-CN" altLang="en-US" sz="2000" dirty="0">
              <a:latin typeface="+mn-ea"/>
            </a:endParaRPr>
          </a:p>
          <a:p>
            <a:pPr fontAlgn="auto">
              <a:lnSpc>
                <a:spcPct val="125000"/>
              </a:lnSpc>
            </a:pPr>
            <a:r>
              <a:rPr lang="en-US" altLang="zh-CN" sz="2000" dirty="0">
                <a:latin typeface="+mn-ea"/>
              </a:rPr>
              <a:t>1.</a:t>
            </a:r>
            <a:r>
              <a:rPr lang="zh-CN" altLang="en-US" sz="2000" dirty="0">
                <a:latin typeface="+mn-ea"/>
              </a:rPr>
              <a:t>企业环境污染问题，需要评估优化，贯彻实施有关条例进行改革</a:t>
            </a:r>
            <a:endParaRPr lang="zh-CN" altLang="en-US" sz="2000" dirty="0">
              <a:latin typeface="+mn-ea"/>
            </a:endParaRPr>
          </a:p>
          <a:p>
            <a:pPr fontAlgn="auto">
              <a:lnSpc>
                <a:spcPct val="125000"/>
              </a:lnSpc>
            </a:pPr>
            <a:r>
              <a:rPr lang="en-US" altLang="zh-CN" sz="2000" dirty="0">
                <a:latin typeface="+mn-ea"/>
              </a:rPr>
              <a:t>2.</a:t>
            </a:r>
            <a:r>
              <a:rPr lang="zh-CN" altLang="en-US" sz="2000" dirty="0">
                <a:latin typeface="+mn-ea"/>
              </a:rPr>
              <a:t>铁路沿线存在隐患，需要进行环境治理</a:t>
            </a:r>
            <a:endParaRPr lang="zh-CN" altLang="en-US" sz="2000" dirty="0">
              <a:latin typeface="+mn-ea"/>
            </a:endParaRPr>
          </a:p>
          <a:p>
            <a:pPr fontAlgn="auto">
              <a:lnSpc>
                <a:spcPct val="125000"/>
              </a:lnSpc>
            </a:pPr>
            <a:r>
              <a:rPr lang="en-US" altLang="zh-CN" sz="2000" dirty="0">
                <a:latin typeface="+mn-ea"/>
              </a:rPr>
              <a:t>3.</a:t>
            </a:r>
            <a:r>
              <a:rPr lang="zh-CN" altLang="en-US" sz="2000" dirty="0">
                <a:latin typeface="+mn-ea"/>
              </a:rPr>
              <a:t>应尊重民营团体意见，</a:t>
            </a:r>
            <a:r>
              <a:rPr lang="zh-CN" altLang="en-US" sz="2000" dirty="0">
                <a:latin typeface="+mn-ea"/>
              </a:rPr>
              <a:t>文艺、文艺表演环境应推动发展</a:t>
            </a:r>
            <a:endParaRPr lang="zh-CN" altLang="en-US" sz="2000" dirty="0">
              <a:latin typeface="+mn-ea"/>
            </a:endParaRPr>
          </a:p>
          <a:p>
            <a:pPr fontAlgn="auto">
              <a:lnSpc>
                <a:spcPct val="125000"/>
              </a:lnSpc>
            </a:pPr>
            <a:r>
              <a:rPr lang="en-US" altLang="zh-CN" sz="2000" dirty="0">
                <a:latin typeface="+mn-ea"/>
              </a:rPr>
              <a:t>4.</a:t>
            </a:r>
            <a:r>
              <a:rPr lang="zh-CN" altLang="en-US" sz="2000" dirty="0">
                <a:latin typeface="+mn-ea"/>
              </a:rPr>
              <a:t>生态文明的建设</a:t>
            </a:r>
            <a:endParaRPr lang="zh-CN" altLang="en-US" sz="2000" dirty="0">
              <a:latin typeface="+mn-ea"/>
            </a:endParaRPr>
          </a:p>
          <a:p>
            <a:pPr fontAlgn="auto">
              <a:lnSpc>
                <a:spcPct val="125000"/>
              </a:lnSpc>
            </a:pPr>
            <a:r>
              <a:rPr lang="en-US" altLang="zh-CN" sz="2000" dirty="0">
                <a:latin typeface="+mn-ea"/>
              </a:rPr>
              <a:t>5.</a:t>
            </a:r>
            <a:r>
              <a:rPr lang="zh-CN" altLang="en-US" sz="2000" dirty="0">
                <a:latin typeface="+mn-ea"/>
              </a:rPr>
              <a:t>湿地水质需要净化，可以进行人工排污</a:t>
            </a:r>
            <a:endParaRPr lang="zh-CN" altLang="en-US" sz="2000" dirty="0">
              <a:latin typeface="+mn-ea"/>
            </a:endParaRPr>
          </a:p>
          <a:p>
            <a:pPr fontAlgn="auto">
              <a:lnSpc>
                <a:spcPct val="125000"/>
              </a:lnSpc>
            </a:pPr>
            <a:r>
              <a:rPr lang="en-US" altLang="zh-CN" sz="2000" dirty="0">
                <a:latin typeface="+mn-ea"/>
              </a:rPr>
              <a:t>6.</a:t>
            </a:r>
            <a:r>
              <a:rPr lang="zh-CN" altLang="en-US" sz="2000" dirty="0">
                <a:latin typeface="+mn-ea"/>
              </a:rPr>
              <a:t>北京市环境污染严重，需要进行防治</a:t>
            </a:r>
            <a:endParaRPr lang="zh-CN" altLang="en-US" sz="2000" dirty="0">
              <a:latin typeface="+mn-ea"/>
            </a:endParaRPr>
          </a:p>
          <a:p>
            <a:pPr fontAlgn="auto">
              <a:lnSpc>
                <a:spcPct val="125000"/>
              </a:lnSpc>
            </a:pPr>
            <a:r>
              <a:rPr lang="en-US" altLang="zh-CN" sz="2000" dirty="0">
                <a:latin typeface="+mn-ea"/>
              </a:rPr>
              <a:t>7.</a:t>
            </a:r>
            <a:r>
              <a:rPr lang="zh-CN" altLang="en-US" sz="2000" dirty="0">
                <a:latin typeface="+mn-ea"/>
              </a:rPr>
              <a:t>核电厂的安全问题</a:t>
            </a:r>
            <a:endParaRPr lang="zh-CN" altLang="en-US" sz="2000" dirty="0">
              <a:latin typeface="+mn-ea"/>
            </a:endParaRPr>
          </a:p>
          <a:p>
            <a:pPr fontAlgn="auto">
              <a:lnSpc>
                <a:spcPct val="125000"/>
              </a:lnSpc>
            </a:pPr>
            <a:r>
              <a:rPr lang="en-US" altLang="zh-CN" sz="2000" dirty="0">
                <a:latin typeface="+mn-ea"/>
              </a:rPr>
              <a:t>8.</a:t>
            </a:r>
            <a:r>
              <a:rPr lang="zh-CN" altLang="en-US" sz="2000" dirty="0">
                <a:latin typeface="+mn-ea"/>
              </a:rPr>
              <a:t>进出口贸易的跨境便利化问题</a:t>
            </a:r>
            <a:endParaRPr lang="zh-CN" altLang="en-US" sz="2000" dirty="0">
              <a:latin typeface="+mn-ea"/>
            </a:endParaRPr>
          </a:p>
          <a:p>
            <a:pPr fontAlgn="auto">
              <a:lnSpc>
                <a:spcPct val="125000"/>
              </a:lnSpc>
            </a:pPr>
            <a:r>
              <a:rPr lang="en-US" altLang="zh-CN" sz="2000" dirty="0">
                <a:latin typeface="+mn-ea"/>
              </a:rPr>
              <a:t>......</a:t>
            </a:r>
            <a:endParaRPr lang="en-US" altLang="zh-CN" sz="2000" dirty="0">
              <a:latin typeface="+mn-e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71993" y="-1568546"/>
            <a:ext cx="15983812" cy="14046898"/>
            <a:chOff x="371993" y="-1568546"/>
            <a:chExt cx="15983812" cy="14046898"/>
          </a:xfrm>
        </p:grpSpPr>
        <p:sp>
          <p:nvSpPr>
            <p:cNvPr id="30"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p:cNvSpPr txBox="1"/>
            <p:nvPr/>
          </p:nvSpPr>
          <p:spPr>
            <a:xfrm>
              <a:off x="1008898" y="287559"/>
              <a:ext cx="3982720" cy="460375"/>
            </a:xfrm>
            <a:prstGeom prst="rect">
              <a:avLst/>
            </a:prstGeom>
            <a:noFill/>
          </p:spPr>
          <p:txBody>
            <a:bodyPr wrap="square" rtlCol="0">
              <a:spAutoFit/>
            </a:bodyPr>
            <a:lstStyle/>
            <a:p>
              <a:pPr algn="dist"/>
              <a:r>
                <a:rPr lang="zh-CN" altLang="en-US" sz="2400" spc="300" dirty="0">
                  <a:solidFill>
                    <a:schemeClr val="tx1">
                      <a:lumMod val="75000"/>
                      <a:lumOff val="25000"/>
                    </a:schemeClr>
                  </a:solidFill>
                  <a:cs typeface="+mn-ea"/>
                  <a:sym typeface="+mn-lt"/>
                </a:rPr>
                <a:t>存在的问题与改进想法</a:t>
              </a:r>
              <a:endParaRPr lang="zh-CN" altLang="en-US" sz="2400" spc="300" dirty="0">
                <a:solidFill>
                  <a:schemeClr val="tx1">
                    <a:lumMod val="75000"/>
                    <a:lumOff val="25000"/>
                  </a:schemeClr>
                </a:solidFill>
                <a:cs typeface="+mn-ea"/>
                <a:sym typeface="+mn-lt"/>
              </a:endParaRPr>
            </a:p>
          </p:txBody>
        </p:sp>
      </p:grpSp>
      <p:sp>
        <p:nvSpPr>
          <p:cNvPr id="35" name="文本框 34"/>
          <p:cNvSpPr txBox="1"/>
          <p:nvPr/>
        </p:nvSpPr>
        <p:spPr>
          <a:xfrm>
            <a:off x="721360" y="1052830"/>
            <a:ext cx="10269855" cy="3553460"/>
          </a:xfrm>
          <a:prstGeom prst="rect">
            <a:avLst/>
          </a:prstGeom>
          <a:noFill/>
        </p:spPr>
        <p:txBody>
          <a:bodyPr wrap="square" rtlCol="0" anchor="t">
            <a:spAutoFit/>
          </a:bodyPr>
          <a:p>
            <a:pPr fontAlgn="auto">
              <a:lnSpc>
                <a:spcPct val="125000"/>
              </a:lnSpc>
            </a:pPr>
            <a:r>
              <a:rPr lang="en-US" altLang="zh-CN" sz="2000" dirty="0">
                <a:latin typeface="+mn-ea"/>
              </a:rPr>
              <a:t>1.</a:t>
            </a:r>
            <a:r>
              <a:rPr lang="zh-CN" altLang="en-US" sz="2000" dirty="0">
                <a:latin typeface="+mn-ea"/>
              </a:rPr>
              <a:t>数据获取</a:t>
            </a:r>
            <a:r>
              <a:rPr lang="zh-CN" altLang="en-US" sz="2000" dirty="0">
                <a:latin typeface="+mn-ea"/>
              </a:rPr>
              <a:t>的问题，仅仅只是爬取一个网站的政策文件可能无法取得较好的效果。如果能爬取更多的网站，尤其是地方性的政府网站，也许更能得到一些具有针对性的问题。</a:t>
            </a:r>
            <a:endParaRPr lang="zh-CN" altLang="en-US" sz="2000" dirty="0">
              <a:latin typeface="+mn-ea"/>
            </a:endParaRPr>
          </a:p>
          <a:p>
            <a:pPr fontAlgn="auto">
              <a:lnSpc>
                <a:spcPct val="125000"/>
              </a:lnSpc>
            </a:pPr>
            <a:endParaRPr lang="zh-CN" altLang="en-US" sz="2000" dirty="0">
              <a:latin typeface="+mn-ea"/>
            </a:endParaRPr>
          </a:p>
          <a:p>
            <a:pPr fontAlgn="auto">
              <a:lnSpc>
                <a:spcPct val="125000"/>
              </a:lnSpc>
            </a:pPr>
            <a:r>
              <a:rPr lang="en-US" altLang="zh-CN" sz="2000" dirty="0">
                <a:latin typeface="+mn-ea"/>
              </a:rPr>
              <a:t>2.</a:t>
            </a:r>
            <a:r>
              <a:rPr lang="zh-CN" altLang="en-US" sz="2000" dirty="0">
                <a:latin typeface="+mn-ea"/>
              </a:rPr>
              <a:t>没有较好的词库，</a:t>
            </a:r>
            <a:r>
              <a:rPr lang="en-US" altLang="zh-CN" sz="2000" dirty="0">
                <a:latin typeface="+mn-ea"/>
              </a:rPr>
              <a:t>jieba</a:t>
            </a:r>
            <a:r>
              <a:rPr lang="zh-CN" altLang="en-US" sz="2000" dirty="0">
                <a:latin typeface="+mn-ea"/>
              </a:rPr>
              <a:t>自带词库对于很多环境相关的词不敏感，一些与环境相关的词无法切分出来。如果能基于爬虫得到的语料，进行新词发现，构建专用环境词库，则聚类的效果应该会更好。</a:t>
            </a:r>
            <a:endParaRPr lang="zh-CN" altLang="en-US" sz="2000" dirty="0">
              <a:latin typeface="+mn-ea"/>
            </a:endParaRPr>
          </a:p>
          <a:p>
            <a:pPr fontAlgn="auto">
              <a:lnSpc>
                <a:spcPct val="125000"/>
              </a:lnSpc>
            </a:pPr>
            <a:endParaRPr lang="zh-CN" altLang="en-US" sz="2000" dirty="0">
              <a:latin typeface="+mn-ea"/>
            </a:endParaRPr>
          </a:p>
          <a:p>
            <a:pPr fontAlgn="auto">
              <a:lnSpc>
                <a:spcPct val="125000"/>
              </a:lnSpc>
            </a:pPr>
            <a:r>
              <a:rPr lang="en-US" altLang="zh-CN" sz="2000" dirty="0">
                <a:latin typeface="+mn-ea"/>
              </a:rPr>
              <a:t>3.</a:t>
            </a:r>
            <a:r>
              <a:rPr lang="zh-CN" altLang="en-US" sz="2000" dirty="0">
                <a:latin typeface="+mn-ea"/>
              </a:rPr>
              <a:t>文本间自相关性较强，</a:t>
            </a:r>
            <a:r>
              <a:rPr lang="zh-CN" altLang="en-US" sz="2000" dirty="0">
                <a:latin typeface="+mn-ea"/>
              </a:rPr>
              <a:t>聚类效果不算好，轮廓系数太低了。也许可以通过改进聚类算法的方式进行改进。</a:t>
            </a:r>
            <a:endParaRPr lang="zh-CN" altLang="en-US" sz="2000" dirty="0">
              <a:latin typeface="+mn-ea"/>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371993" y="-1568546"/>
            <a:ext cx="15983812" cy="14046898"/>
            <a:chOff x="371993" y="-1568546"/>
            <a:chExt cx="15983812" cy="14046898"/>
          </a:xfrm>
        </p:grpSpPr>
        <p:sp>
          <p:nvSpPr>
            <p:cNvPr id="27"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Picture Placeholder 1"/>
          <p:cNvSpPr txBox="1"/>
          <p:nvPr/>
        </p:nvSpPr>
        <p:spPr>
          <a:xfrm>
            <a:off x="1016005" y="955898"/>
            <a:ext cx="5194290" cy="4946939"/>
          </a:xfrm>
          <a:custGeom>
            <a:avLst/>
            <a:gdLst>
              <a:gd name="connsiteX0" fmla="*/ 2597145 w 5194290"/>
              <a:gd name="connsiteY0" fmla="*/ 0 h 4946939"/>
              <a:gd name="connsiteX1" fmla="*/ 5194290 w 5194290"/>
              <a:gd name="connsiteY1" fmla="*/ 1889563 h 4946939"/>
              <a:gd name="connsiteX2" fmla="*/ 4202269 w 5194290"/>
              <a:gd name="connsiteY2" fmla="*/ 4946939 h 4946939"/>
              <a:gd name="connsiteX3" fmla="*/ 992021 w 5194290"/>
              <a:gd name="connsiteY3" fmla="*/ 4946939 h 4946939"/>
              <a:gd name="connsiteX4" fmla="*/ 0 w 5194290"/>
              <a:gd name="connsiteY4" fmla="*/ 1889563 h 4946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290" h="4946939">
                <a:moveTo>
                  <a:pt x="2597145" y="0"/>
                </a:moveTo>
                <a:lnTo>
                  <a:pt x="5194290" y="1889563"/>
                </a:lnTo>
                <a:lnTo>
                  <a:pt x="4202269" y="4946939"/>
                </a:lnTo>
                <a:lnTo>
                  <a:pt x="992021" y="4946939"/>
                </a:lnTo>
                <a:lnTo>
                  <a:pt x="0" y="1889563"/>
                </a:lnTo>
                <a:close/>
              </a:path>
            </a:pathLst>
          </a:custGeom>
          <a:blipFill>
            <a:blip r:embed="rId1" cstate="screen"/>
            <a:stretch>
              <a:fillRect/>
            </a:stretch>
          </a:blipFill>
        </p:spPr>
        <p:txBody>
          <a:bodyPr/>
          <a:lstStyle/>
          <a:p>
            <a:endParaRPr lang="zh-CN" altLang="en-US">
              <a:cs typeface="+mn-ea"/>
              <a:sym typeface="+mn-lt"/>
            </a:endParaRPr>
          </a:p>
        </p:txBody>
      </p:sp>
      <p:cxnSp>
        <p:nvCxnSpPr>
          <p:cNvPr id="3" name="Straight Connector 13"/>
          <p:cNvCxnSpPr/>
          <p:nvPr/>
        </p:nvCxnSpPr>
        <p:spPr>
          <a:xfrm flipH="1">
            <a:off x="1507286" y="1767303"/>
            <a:ext cx="2" cy="3890211"/>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Straight Connector 14"/>
          <p:cNvCxnSpPr/>
          <p:nvPr/>
        </p:nvCxnSpPr>
        <p:spPr>
          <a:xfrm>
            <a:off x="5763851" y="1767303"/>
            <a:ext cx="0" cy="3890211"/>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5" name="Group 20"/>
          <p:cNvGrpSpPr/>
          <p:nvPr/>
        </p:nvGrpSpPr>
        <p:grpSpPr>
          <a:xfrm>
            <a:off x="1507287" y="1767303"/>
            <a:ext cx="4224422" cy="3890211"/>
            <a:chOff x="1735887" y="1767303"/>
            <a:chExt cx="3818023" cy="3890211"/>
          </a:xfrm>
        </p:grpSpPr>
        <p:cxnSp>
          <p:nvCxnSpPr>
            <p:cNvPr id="6" name="Straight Connector 11"/>
            <p:cNvCxnSpPr/>
            <p:nvPr/>
          </p:nvCxnSpPr>
          <p:spPr>
            <a:xfrm flipH="1">
              <a:off x="1735889" y="1767303"/>
              <a:ext cx="38180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12"/>
            <p:cNvCxnSpPr/>
            <p:nvPr/>
          </p:nvCxnSpPr>
          <p:spPr>
            <a:xfrm flipH="1">
              <a:off x="1735887" y="5657514"/>
              <a:ext cx="3818021" cy="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17" name="TextBox 7"/>
          <p:cNvSpPr txBox="1"/>
          <p:nvPr/>
        </p:nvSpPr>
        <p:spPr>
          <a:xfrm>
            <a:off x="6509021" y="2256762"/>
            <a:ext cx="2550795" cy="583565"/>
          </a:xfrm>
          <a:prstGeom prst="rect">
            <a:avLst/>
          </a:prstGeom>
          <a:noFill/>
        </p:spPr>
        <p:txBody>
          <a:bodyPr wrap="none" rtlCol="0">
            <a:spAutoFit/>
          </a:bodyPr>
          <a:lstStyle/>
          <a:p>
            <a:pPr algn="l"/>
            <a:r>
              <a:rPr lang="en-US" altLang="zh-CN" sz="3200" dirty="0">
                <a:solidFill>
                  <a:schemeClr val="tx1">
                    <a:lumMod val="75000"/>
                    <a:lumOff val="25000"/>
                  </a:schemeClr>
                </a:solidFill>
                <a:latin typeface="+mj-lt"/>
                <a:cs typeface="+mn-ea"/>
                <a:sym typeface="+mn-lt"/>
              </a:rPr>
              <a:t>3.</a:t>
            </a:r>
            <a:r>
              <a:rPr lang="zh-CN" altLang="en-US" sz="3200" dirty="0">
                <a:solidFill>
                  <a:schemeClr val="tx1">
                    <a:lumMod val="75000"/>
                    <a:lumOff val="25000"/>
                  </a:schemeClr>
                </a:solidFill>
                <a:latin typeface="+mj-lt"/>
                <a:cs typeface="+mn-ea"/>
                <a:sym typeface="+mn-lt"/>
              </a:rPr>
              <a:t>分词与词云</a:t>
            </a:r>
            <a:endParaRPr lang="zh-CN" altLang="en-US" sz="3200" dirty="0">
              <a:solidFill>
                <a:schemeClr val="tx1">
                  <a:lumMod val="75000"/>
                  <a:lumOff val="25000"/>
                </a:schemeClr>
              </a:solidFill>
              <a:latin typeface="+mj-lt"/>
              <a:cs typeface="+mn-ea"/>
              <a:sym typeface="+mn-lt"/>
            </a:endParaRPr>
          </a:p>
        </p:txBody>
      </p:sp>
      <p:sp>
        <p:nvSpPr>
          <p:cNvPr id="18" name="TextBox 24"/>
          <p:cNvSpPr txBox="1"/>
          <p:nvPr/>
        </p:nvSpPr>
        <p:spPr>
          <a:xfrm>
            <a:off x="6552945" y="3512353"/>
            <a:ext cx="4457956" cy="1596062"/>
          </a:xfrm>
          <a:prstGeom prst="rect">
            <a:avLst/>
          </a:prstGeom>
          <a:noFill/>
        </p:spPr>
        <p:txBody>
          <a:bodyPr wrap="square" lIns="91423" tIns="45712" rIns="91423" bIns="45712" rtlCol="0">
            <a:spAutoFit/>
          </a:bodyPr>
          <a:lstStyle/>
          <a:p>
            <a:pPr algn="just">
              <a:lnSpc>
                <a:spcPct val="125000"/>
              </a:lnSpc>
            </a:pPr>
            <a:r>
              <a:rPr lang="zh-CN" altLang="en-US" sz="2000" dirty="0">
                <a:latin typeface="+mn-ea"/>
                <a:sym typeface="+mn-lt"/>
              </a:rPr>
              <a:t>运用</a:t>
            </a:r>
            <a:r>
              <a:rPr lang="en-US" altLang="zh-CN" sz="2000" dirty="0" err="1">
                <a:latin typeface="+mn-ea"/>
                <a:sym typeface="+mn-lt"/>
              </a:rPr>
              <a:t>jieba</a:t>
            </a:r>
            <a:r>
              <a:rPr lang="zh-CN" altLang="en-US" sz="2000" dirty="0">
                <a:latin typeface="+mn-ea"/>
                <a:sym typeface="+mn-lt"/>
              </a:rPr>
              <a:t>分词将收集到的信息进行分词，并统计出频率最高的</a:t>
            </a:r>
            <a:r>
              <a:rPr lang="en-US" altLang="zh-CN" sz="2000" dirty="0">
                <a:latin typeface="+mn-ea"/>
                <a:sym typeface="+mn-lt"/>
              </a:rPr>
              <a:t>20</a:t>
            </a:r>
            <a:r>
              <a:rPr lang="zh-CN" altLang="en-US" sz="2000" dirty="0">
                <a:latin typeface="+mn-ea"/>
                <a:sym typeface="+mn-lt"/>
              </a:rPr>
              <a:t>个词语并将出现频率次数前</a:t>
            </a:r>
            <a:r>
              <a:rPr lang="en-US" altLang="zh-CN" sz="2000" dirty="0">
                <a:latin typeface="+mn-ea"/>
                <a:sym typeface="+mn-lt"/>
              </a:rPr>
              <a:t>100</a:t>
            </a:r>
            <a:r>
              <a:rPr lang="zh-CN" altLang="en-US" sz="2000" dirty="0">
                <a:latin typeface="+mn-ea"/>
                <a:sym typeface="+mn-lt"/>
              </a:rPr>
              <a:t>的词用</a:t>
            </a:r>
            <a:r>
              <a:rPr lang="en-US" altLang="zh-CN" sz="2000" dirty="0" err="1">
                <a:latin typeface="+mn-ea"/>
                <a:sym typeface="+mn-lt"/>
              </a:rPr>
              <a:t>wordcloud</a:t>
            </a:r>
            <a:r>
              <a:rPr lang="zh-CN" altLang="en-US" sz="2000" dirty="0">
                <a:latin typeface="+mn-ea"/>
                <a:sym typeface="+mn-lt"/>
              </a:rPr>
              <a:t>做成词云。</a:t>
            </a:r>
            <a:endParaRPr lang="zh-CN" altLang="en-US" sz="2000" dirty="0">
              <a:latin typeface="+mn-ea"/>
              <a:sym typeface="+mn-lt"/>
            </a:endParaRPr>
          </a:p>
        </p:txBody>
      </p:sp>
      <p:sp>
        <p:nvSpPr>
          <p:cNvPr id="25" name="Google Shape;67;p18"/>
          <p:cNvSpPr txBox="1"/>
          <p:nvPr/>
        </p:nvSpPr>
        <p:spPr>
          <a:xfrm>
            <a:off x="2118125" y="3312298"/>
            <a:ext cx="3002745"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0" i="0" u="none" strike="noStrike" cap="none">
                <a:solidFill>
                  <a:schemeClr val="accent1"/>
                </a:solidFill>
                <a:cs typeface="+mn-ea"/>
                <a:sym typeface="+mn-lt"/>
              </a:rPr>
              <a:t>Creative Slides</a:t>
            </a:r>
            <a:endParaRPr sz="2800" b="0" i="0" u="none" strike="noStrike" cap="none">
              <a:solidFill>
                <a:schemeClr val="accent1"/>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371993" y="-1568546"/>
            <a:ext cx="15983812" cy="14046898"/>
            <a:chOff x="371993" y="-1568546"/>
            <a:chExt cx="15983812" cy="14046898"/>
          </a:xfrm>
        </p:grpSpPr>
        <p:sp>
          <p:nvSpPr>
            <p:cNvPr id="18"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 name="Group 20"/>
          <p:cNvGrpSpPr/>
          <p:nvPr/>
        </p:nvGrpSpPr>
        <p:grpSpPr>
          <a:xfrm rot="5400000" flipV="1">
            <a:off x="8521415" y="801172"/>
            <a:ext cx="719028" cy="715241"/>
            <a:chOff x="8532745" y="456688"/>
            <a:chExt cx="1931367" cy="1960684"/>
          </a:xfrm>
        </p:grpSpPr>
        <p:sp>
          <p:nvSpPr>
            <p:cNvPr id="9" name="Right Triangle 21"/>
            <p:cNvSpPr/>
            <p:nvPr/>
          </p:nvSpPr>
          <p:spPr>
            <a:xfrm>
              <a:off x="8532745" y="855272"/>
              <a:ext cx="1562100" cy="1562100"/>
            </a:xfrm>
            <a:prstGeom prst="rtTriangl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10" name="Right Triangle 22"/>
            <p:cNvSpPr/>
            <p:nvPr/>
          </p:nvSpPr>
          <p:spPr>
            <a:xfrm>
              <a:off x="8902012" y="456688"/>
              <a:ext cx="1562100" cy="1562099"/>
            </a:xfrm>
            <a:prstGeom prst="rtTriangl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sp>
        <p:nvSpPr>
          <p:cNvPr id="11" name="任意形状 10"/>
          <p:cNvSpPr/>
          <p:nvPr/>
        </p:nvSpPr>
        <p:spPr>
          <a:xfrm>
            <a:off x="436651" y="2404290"/>
            <a:ext cx="3499718" cy="3566703"/>
          </a:xfrm>
          <a:custGeom>
            <a:avLst/>
            <a:gdLst>
              <a:gd name="connsiteX0" fmla="*/ 1306194 w 3499718"/>
              <a:gd name="connsiteY0" fmla="*/ 0 h 3566703"/>
              <a:gd name="connsiteX1" fmla="*/ 1781342 w 3499718"/>
              <a:gd name="connsiteY1" fmla="*/ 0 h 3566703"/>
              <a:gd name="connsiteX2" fmla="*/ 3499718 w 3499718"/>
              <a:gd name="connsiteY2" fmla="*/ 2520678 h 3566703"/>
              <a:gd name="connsiteX3" fmla="*/ 1725940 w 3499718"/>
              <a:gd name="connsiteY3" fmla="*/ 3566703 h 3566703"/>
              <a:gd name="connsiteX4" fmla="*/ 0 w 3499718"/>
              <a:gd name="connsiteY4" fmla="*/ 592089 h 3566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718" h="3566703">
                <a:moveTo>
                  <a:pt x="1306194" y="0"/>
                </a:moveTo>
                <a:lnTo>
                  <a:pt x="1781342" y="0"/>
                </a:lnTo>
                <a:lnTo>
                  <a:pt x="3499718" y="2520678"/>
                </a:lnTo>
                <a:lnTo>
                  <a:pt x="1725940" y="3566703"/>
                </a:lnTo>
                <a:lnTo>
                  <a:pt x="0" y="592089"/>
                </a:lnTo>
                <a:close/>
              </a:path>
            </a:pathLst>
          </a:custGeom>
          <a:blipFill>
            <a:blip r:embed="rId1"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cs typeface="+mn-ea"/>
              <a:sym typeface="+mn-lt"/>
            </a:endParaRPr>
          </a:p>
        </p:txBody>
      </p:sp>
      <p:sp>
        <p:nvSpPr>
          <p:cNvPr id="12" name="任意形状 11"/>
          <p:cNvSpPr/>
          <p:nvPr/>
        </p:nvSpPr>
        <p:spPr>
          <a:xfrm rot="19763258">
            <a:off x="1661211" y="1060118"/>
            <a:ext cx="2258890" cy="3759949"/>
          </a:xfrm>
          <a:custGeom>
            <a:avLst/>
            <a:gdLst>
              <a:gd name="connsiteX0" fmla="*/ 1955909 w 2258890"/>
              <a:gd name="connsiteY0" fmla="*/ 234433 h 3759949"/>
              <a:gd name="connsiteX1" fmla="*/ 2258890 w 2258890"/>
              <a:gd name="connsiteY1" fmla="*/ 3755236 h 3759949"/>
              <a:gd name="connsiteX2" fmla="*/ 27843 w 2258890"/>
              <a:gd name="connsiteY2" fmla="*/ 3759949 h 3759949"/>
              <a:gd name="connsiteX3" fmla="*/ 0 w 2258890"/>
              <a:gd name="connsiteY3" fmla="*/ 0 h 3759949"/>
            </a:gdLst>
            <a:ahLst/>
            <a:cxnLst>
              <a:cxn ang="0">
                <a:pos x="connsiteX0" y="connsiteY0"/>
              </a:cxn>
              <a:cxn ang="0">
                <a:pos x="connsiteX1" y="connsiteY1"/>
              </a:cxn>
              <a:cxn ang="0">
                <a:pos x="connsiteX2" y="connsiteY2"/>
              </a:cxn>
              <a:cxn ang="0">
                <a:pos x="connsiteX3" y="connsiteY3"/>
              </a:cxn>
            </a:cxnLst>
            <a:rect l="l" t="t" r="r" b="b"/>
            <a:pathLst>
              <a:path w="2258890" h="3759949">
                <a:moveTo>
                  <a:pt x="1955909" y="234433"/>
                </a:moveTo>
                <a:lnTo>
                  <a:pt x="2258890" y="3755236"/>
                </a:lnTo>
                <a:lnTo>
                  <a:pt x="27843" y="3759949"/>
                </a:lnTo>
                <a:lnTo>
                  <a:pt x="0" y="0"/>
                </a:lnTo>
                <a:close/>
              </a:path>
            </a:pathLst>
          </a:cu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cs typeface="+mn-ea"/>
              <a:sym typeface="+mn-lt"/>
            </a:endParaRPr>
          </a:p>
        </p:txBody>
      </p:sp>
      <p:sp>
        <p:nvSpPr>
          <p:cNvPr id="14" name="TextBox 7"/>
          <p:cNvSpPr txBox="1"/>
          <p:nvPr/>
        </p:nvSpPr>
        <p:spPr>
          <a:xfrm>
            <a:off x="5018051" y="1381628"/>
            <a:ext cx="1808480" cy="583565"/>
          </a:xfrm>
          <a:prstGeom prst="rect">
            <a:avLst/>
          </a:prstGeom>
          <a:noFill/>
        </p:spPr>
        <p:txBody>
          <a:bodyPr wrap="none" rtlCol="0">
            <a:spAutoFit/>
          </a:bodyPr>
          <a:lstStyle/>
          <a:p>
            <a:r>
              <a:rPr lang="zh-CN" altLang="en-US" sz="3200" dirty="0">
                <a:solidFill>
                  <a:schemeClr val="tx1">
                    <a:lumMod val="75000"/>
                    <a:lumOff val="25000"/>
                  </a:schemeClr>
                </a:solidFill>
                <a:cs typeface="+mn-ea"/>
                <a:sym typeface="+mn-lt"/>
              </a:rPr>
              <a:t>词云概述</a:t>
            </a:r>
            <a:endParaRPr lang="zh-CN" altLang="en-US" sz="3200" dirty="0">
              <a:solidFill>
                <a:schemeClr val="tx1">
                  <a:lumMod val="75000"/>
                  <a:lumOff val="25000"/>
                </a:schemeClr>
              </a:solidFill>
              <a:cs typeface="+mn-ea"/>
              <a:sym typeface="+mn-lt"/>
            </a:endParaRPr>
          </a:p>
        </p:txBody>
      </p:sp>
      <p:sp>
        <p:nvSpPr>
          <p:cNvPr id="16" name="TextBox 24"/>
          <p:cNvSpPr txBox="1"/>
          <p:nvPr/>
        </p:nvSpPr>
        <p:spPr>
          <a:xfrm>
            <a:off x="5018050" y="2316560"/>
            <a:ext cx="6794810" cy="3413760"/>
          </a:xfrm>
          <a:prstGeom prst="rect">
            <a:avLst/>
          </a:prstGeom>
          <a:noFill/>
        </p:spPr>
        <p:txBody>
          <a:bodyPr wrap="square" lIns="91423" tIns="45712" rIns="91423" bIns="45712" rtlCol="0">
            <a:spAutoFit/>
          </a:bodyPr>
          <a:lstStyle/>
          <a:p>
            <a:pPr lvl="0" defTabSz="1217930">
              <a:lnSpc>
                <a:spcPct val="150000"/>
              </a:lnSpc>
              <a:defRPr/>
            </a:pPr>
            <a:r>
              <a:rPr lang="zh-CN" altLang="en-US" sz="2400" dirty="0">
                <a:solidFill>
                  <a:schemeClr val="bg1">
                    <a:lumMod val="50000"/>
                  </a:schemeClr>
                </a:solidFill>
                <a:cs typeface="+mn-ea"/>
                <a:sym typeface="+mn-lt"/>
              </a:rPr>
              <a:t>词云是文本数据的视觉表示，由词汇组成类似云的彩色图形，用于展示大量文本数据。通常用于描述网站上的关键字元数据（标签），或可视化自由格式文本。 每个词的重要性以字体大小或颜色显示。</a:t>
            </a:r>
            <a:endParaRPr lang="zh-CN" altLang="en-US" sz="2400" dirty="0">
              <a:solidFill>
                <a:schemeClr val="bg1">
                  <a:lumMod val="50000"/>
                </a:schemeClr>
              </a:solidFill>
              <a:cs typeface="+mn-ea"/>
              <a:sym typeface="+mn-lt"/>
            </a:endParaRPr>
          </a:p>
          <a:p>
            <a:pPr lvl="0" defTabSz="1217930">
              <a:lnSpc>
                <a:spcPct val="150000"/>
              </a:lnSpc>
              <a:defRPr/>
            </a:pPr>
            <a:r>
              <a:rPr lang="zh-CN" altLang="en-US" sz="2400" dirty="0">
                <a:solidFill>
                  <a:schemeClr val="bg1">
                    <a:lumMod val="50000"/>
                  </a:schemeClr>
                </a:solidFill>
                <a:cs typeface="+mn-ea"/>
                <a:sym typeface="+mn-lt"/>
              </a:rPr>
              <a:t>由词汇组成类似云的彩色图形。</a:t>
            </a:r>
            <a:endParaRPr lang="zh-CN" altLang="en-US" sz="2400" dirty="0">
              <a:solidFill>
                <a:schemeClr val="bg1">
                  <a:lumMod val="50000"/>
                </a:schemeClr>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82788" y="-1557751"/>
            <a:ext cx="15983812" cy="14046898"/>
            <a:chOff x="371993" y="-1568546"/>
            <a:chExt cx="15983812" cy="14046898"/>
          </a:xfrm>
        </p:grpSpPr>
        <p:sp>
          <p:nvSpPr>
            <p:cNvPr id="28"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1008898" y="287559"/>
              <a:ext cx="1624330" cy="461665"/>
            </a:xfrm>
            <a:prstGeom prst="rect">
              <a:avLst/>
            </a:prstGeom>
            <a:noFill/>
          </p:spPr>
          <p:txBody>
            <a:bodyPr wrap="square" rtlCol="0">
              <a:spAutoFit/>
            </a:bodyPr>
            <a:lstStyle/>
            <a:p>
              <a:r>
                <a:rPr lang="zh-CN" altLang="en-US" sz="2400" dirty="0"/>
                <a:t>代码实现</a:t>
              </a:r>
              <a:endParaRPr lang="zh-CN" altLang="en-US" sz="2400" dirty="0"/>
            </a:p>
          </p:txBody>
        </p:sp>
      </p:grpSp>
      <p:sp>
        <p:nvSpPr>
          <p:cNvPr id="33" name="Shape 1499"/>
          <p:cNvSpPr/>
          <p:nvPr/>
        </p:nvSpPr>
        <p:spPr>
          <a:xfrm>
            <a:off x="7881053" y="4925831"/>
            <a:ext cx="1007435" cy="1007435"/>
          </a:xfrm>
          <a:prstGeom prst="ellipse">
            <a:avLst/>
          </a:prstGeom>
          <a:solidFill>
            <a:srgbClr val="FAFAFA"/>
          </a:solidFill>
          <a:ln w="12700">
            <a:miter lim="400000"/>
          </a:ln>
        </p:spPr>
        <p:txBody>
          <a:bodyPr lIns="25400" tIns="25400" rIns="25400" bIns="25400" anchor="ctr"/>
          <a:lstStyle/>
          <a:p>
            <a:pPr>
              <a:defRPr sz="3200">
                <a:solidFill>
                  <a:srgbClr val="FFFFFF"/>
                </a:solidFill>
              </a:defRPr>
            </a:pPr>
            <a:endParaRPr sz="1600">
              <a:cs typeface="+mn-ea"/>
              <a:sym typeface="+mn-lt"/>
            </a:endParaRPr>
          </a:p>
        </p:txBody>
      </p:sp>
      <p:sp>
        <p:nvSpPr>
          <p:cNvPr id="54" name="Shape 1520"/>
          <p:cNvSpPr/>
          <p:nvPr/>
        </p:nvSpPr>
        <p:spPr>
          <a:xfrm flipV="1">
            <a:off x="8384770" y="6190783"/>
            <a:ext cx="1" cy="719742"/>
          </a:xfrm>
          <a:prstGeom prst="line">
            <a:avLst/>
          </a:prstGeom>
          <a:ln w="25400">
            <a:solidFill>
              <a:schemeClr val="tx1">
                <a:lumMod val="75000"/>
                <a:lumOff val="25000"/>
              </a:schemeClr>
            </a:solidFill>
            <a:custDash>
              <a:ds d="200000" sp="200000"/>
            </a:custDash>
            <a:miter lim="400000"/>
            <a:tailEnd type="oval"/>
          </a:ln>
        </p:spPr>
        <p:txBody>
          <a:bodyPr lIns="25400" tIns="25400" rIns="25400" bIns="25400" anchor="ctr"/>
          <a:lstStyle/>
          <a:p>
            <a:pPr>
              <a:defRPr sz="3200"/>
            </a:pPr>
            <a:endParaRPr sz="1600">
              <a:cs typeface="+mn-ea"/>
              <a:sym typeface="+mn-lt"/>
            </a:endParaRPr>
          </a:p>
        </p:txBody>
      </p:sp>
      <p:cxnSp>
        <p:nvCxnSpPr>
          <p:cNvPr id="6" name="直接箭头连接符 5"/>
          <p:cNvCxnSpPr/>
          <p:nvPr/>
        </p:nvCxnSpPr>
        <p:spPr>
          <a:xfrm>
            <a:off x="11972925" y="3603721"/>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1"/>
          <a:stretch>
            <a:fillRect/>
          </a:stretch>
        </p:blipFill>
        <p:spPr>
          <a:xfrm>
            <a:off x="1757293" y="924734"/>
            <a:ext cx="8646363" cy="487829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1993" y="-1568546"/>
            <a:ext cx="15983812" cy="14046898"/>
            <a:chOff x="371993" y="-1568546"/>
            <a:chExt cx="15983812" cy="14046898"/>
          </a:xfrm>
        </p:grpSpPr>
        <p:sp>
          <p:nvSpPr>
            <p:cNvPr id="12"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Right Triangle 4"/>
          <p:cNvSpPr/>
          <p:nvPr/>
        </p:nvSpPr>
        <p:spPr>
          <a:xfrm flipV="1">
            <a:off x="1129590" y="1205177"/>
            <a:ext cx="210224" cy="180020"/>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lumMod val="75000"/>
                  <a:lumOff val="25000"/>
                </a:schemeClr>
              </a:solidFill>
              <a:cs typeface="+mn-ea"/>
              <a:sym typeface="+mn-lt"/>
            </a:endParaRPr>
          </a:p>
        </p:txBody>
      </p:sp>
      <p:sp>
        <p:nvSpPr>
          <p:cNvPr id="5" name="Freeform 10"/>
          <p:cNvSpPr/>
          <p:nvPr/>
        </p:nvSpPr>
        <p:spPr>
          <a:xfrm>
            <a:off x="9260880" y="1052734"/>
            <a:ext cx="2235720" cy="4734734"/>
          </a:xfrm>
          <a:custGeom>
            <a:avLst/>
            <a:gdLst>
              <a:gd name="connsiteX0" fmla="*/ 0 w 2235720"/>
              <a:gd name="connsiteY0" fmla="*/ 2502486 h 4734734"/>
              <a:gd name="connsiteX1" fmla="*/ 2232248 w 2235720"/>
              <a:gd name="connsiteY1" fmla="*/ 2502486 h 4734734"/>
              <a:gd name="connsiteX2" fmla="*/ 2232248 w 2235720"/>
              <a:gd name="connsiteY2" fmla="*/ 4734734 h 4734734"/>
              <a:gd name="connsiteX3" fmla="*/ 0 w 2235720"/>
              <a:gd name="connsiteY3" fmla="*/ 4734734 h 4734734"/>
              <a:gd name="connsiteX4" fmla="*/ 3472 w 2235720"/>
              <a:gd name="connsiteY4" fmla="*/ 0 h 4734734"/>
              <a:gd name="connsiteX5" fmla="*/ 2235720 w 2235720"/>
              <a:gd name="connsiteY5" fmla="*/ 0 h 4734734"/>
              <a:gd name="connsiteX6" fmla="*/ 2235720 w 2235720"/>
              <a:gd name="connsiteY6" fmla="*/ 2502485 h 4734734"/>
              <a:gd name="connsiteX7" fmla="*/ 3472 w 2235720"/>
              <a:gd name="connsiteY7" fmla="*/ 2502485 h 47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20" h="4734734">
                <a:moveTo>
                  <a:pt x="0" y="2502486"/>
                </a:moveTo>
                <a:lnTo>
                  <a:pt x="2232248" y="2502486"/>
                </a:lnTo>
                <a:lnTo>
                  <a:pt x="2232248" y="4734734"/>
                </a:lnTo>
                <a:lnTo>
                  <a:pt x="0" y="4734734"/>
                </a:lnTo>
                <a:close/>
                <a:moveTo>
                  <a:pt x="3472" y="0"/>
                </a:moveTo>
                <a:lnTo>
                  <a:pt x="2235720" y="0"/>
                </a:lnTo>
                <a:lnTo>
                  <a:pt x="2235720" y="2502485"/>
                </a:lnTo>
                <a:lnTo>
                  <a:pt x="3472" y="2502485"/>
                </a:lnTo>
                <a:close/>
              </a:path>
            </a:pathLst>
          </a:custGeom>
          <a:blipFill>
            <a:blip r:embed="rId1"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6" name="Rectangle 8"/>
          <p:cNvSpPr/>
          <p:nvPr/>
        </p:nvSpPr>
        <p:spPr>
          <a:xfrm>
            <a:off x="6819552" y="1074052"/>
            <a:ext cx="2232248" cy="2232248"/>
          </a:xfrm>
          <a:prstGeom prst="rect">
            <a:avLst/>
          </a:prstGeom>
          <a:blipFill dpi="0" rotWithShape="1">
            <a:blip r:embed="rId2"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7" name="Rectangle 9"/>
          <p:cNvSpPr/>
          <p:nvPr/>
        </p:nvSpPr>
        <p:spPr>
          <a:xfrm>
            <a:off x="6816080" y="3576537"/>
            <a:ext cx="2232248" cy="2232248"/>
          </a:xfrm>
          <a:prstGeom prst="rect">
            <a:avLst/>
          </a:prstGeom>
          <a:blipFill dpi="0" rotWithShape="1">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cxnSp>
        <p:nvCxnSpPr>
          <p:cNvPr id="11" name="Straight Connector 17"/>
          <p:cNvCxnSpPr/>
          <p:nvPr/>
        </p:nvCxnSpPr>
        <p:spPr>
          <a:xfrm flipH="1">
            <a:off x="557213" y="1977920"/>
            <a:ext cx="24062" cy="319723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TextBox 7"/>
          <p:cNvSpPr txBox="1"/>
          <p:nvPr/>
        </p:nvSpPr>
        <p:spPr>
          <a:xfrm>
            <a:off x="1247481" y="2046166"/>
            <a:ext cx="3886200" cy="107632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1.</a:t>
            </a:r>
            <a:r>
              <a:rPr lang="zh-CN" altLang="en-US" sz="3200" dirty="0">
                <a:solidFill>
                  <a:schemeClr val="tx1">
                    <a:lumMod val="75000"/>
                    <a:lumOff val="25000"/>
                  </a:schemeClr>
                </a:solidFill>
                <a:cs typeface="+mn-ea"/>
                <a:sym typeface="+mn-lt"/>
              </a:rPr>
              <a:t>数据获取</a:t>
            </a:r>
            <a:endParaRPr lang="en-US" altLang="zh-CN" sz="3200" dirty="0">
              <a:solidFill>
                <a:schemeClr val="tx1">
                  <a:lumMod val="75000"/>
                  <a:lumOff val="25000"/>
                </a:schemeClr>
              </a:solidFill>
              <a:cs typeface="+mn-ea"/>
              <a:sym typeface="+mn-lt"/>
            </a:endParaRPr>
          </a:p>
          <a:p>
            <a:r>
              <a:rPr lang="en-US" altLang="zh-CN" sz="3200" dirty="0">
                <a:solidFill>
                  <a:schemeClr val="tx1">
                    <a:lumMod val="75000"/>
                    <a:lumOff val="25000"/>
                  </a:schemeClr>
                </a:solidFill>
                <a:cs typeface="+mn-ea"/>
                <a:sym typeface="+mn-lt"/>
              </a:rPr>
              <a:t>          ——</a:t>
            </a:r>
            <a:r>
              <a:rPr lang="zh-CN" altLang="en-US" sz="3200" dirty="0">
                <a:solidFill>
                  <a:schemeClr val="tx1">
                    <a:lumMod val="75000"/>
                    <a:lumOff val="25000"/>
                  </a:schemeClr>
                </a:solidFill>
                <a:cs typeface="+mn-ea"/>
                <a:sym typeface="+mn-lt"/>
              </a:rPr>
              <a:t>爬取网站</a:t>
            </a:r>
            <a:endParaRPr lang="zh-CN" altLang="en-US" sz="3200" dirty="0">
              <a:solidFill>
                <a:schemeClr val="tx1">
                  <a:lumMod val="75000"/>
                  <a:lumOff val="25000"/>
                </a:schemeClr>
              </a:solidFill>
              <a:cs typeface="+mn-ea"/>
              <a:sym typeface="+mn-lt"/>
            </a:endParaRPr>
          </a:p>
        </p:txBody>
      </p:sp>
      <p:sp>
        <p:nvSpPr>
          <p:cNvPr id="16" name="TextBox 24"/>
          <p:cNvSpPr txBox="1"/>
          <p:nvPr/>
        </p:nvSpPr>
        <p:spPr>
          <a:xfrm>
            <a:off x="1253377" y="4196797"/>
            <a:ext cx="4514886" cy="348797"/>
          </a:xfrm>
          <a:prstGeom prst="rect">
            <a:avLst/>
          </a:prstGeom>
          <a:noFill/>
        </p:spPr>
        <p:txBody>
          <a:bodyPr wrap="square" lIns="91423" tIns="45712" rIns="91423" bIns="45712" rtlCol="0">
            <a:spAutoFit/>
          </a:bodyPr>
          <a:lstStyle/>
          <a:p>
            <a:pPr lvl="0" defTabSz="1217930">
              <a:lnSpc>
                <a:spcPts val="2000"/>
              </a:lnSpc>
              <a:defRPr/>
            </a:pPr>
            <a:r>
              <a:rPr lang="zh-CN" altLang="en-US" dirty="0">
                <a:latin typeface="+mn-ea"/>
              </a:rPr>
              <a:t>中国政府网</a:t>
            </a:r>
            <a:r>
              <a:rPr lang="en-US" altLang="zh-CN" dirty="0">
                <a:latin typeface="+mn-ea"/>
              </a:rPr>
              <a:t>_</a:t>
            </a:r>
            <a:r>
              <a:rPr lang="zh-CN" altLang="en-US" dirty="0">
                <a:latin typeface="+mn-ea"/>
              </a:rPr>
              <a:t>中央人民政府门户网站</a:t>
            </a:r>
            <a:endParaRPr kumimoji="0" lang="zh-CN" altLang="en-US" b="0" i="0" u="none" strike="noStrike" kern="1200" cap="none" spc="0" normalizeH="0" baseline="0" noProof="0" dirty="0">
              <a:ln>
                <a:noFill/>
              </a:ln>
              <a:solidFill>
                <a:schemeClr val="bg1">
                  <a:lumMod val="50000"/>
                </a:schemeClr>
              </a:solidFill>
              <a:effectLst/>
              <a:uLnTx/>
              <a:uFillTx/>
              <a:latin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82788" y="-1557751"/>
            <a:ext cx="15983812" cy="14046898"/>
            <a:chOff x="371993" y="-1568546"/>
            <a:chExt cx="15983812" cy="14046898"/>
          </a:xfrm>
        </p:grpSpPr>
        <p:sp>
          <p:nvSpPr>
            <p:cNvPr id="28"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1008897" y="287559"/>
              <a:ext cx="2621279" cy="461665"/>
            </a:xfrm>
            <a:prstGeom prst="rect">
              <a:avLst/>
            </a:prstGeom>
            <a:noFill/>
          </p:spPr>
          <p:txBody>
            <a:bodyPr wrap="square" rtlCol="0">
              <a:spAutoFit/>
            </a:bodyPr>
            <a:lstStyle/>
            <a:p>
              <a:r>
                <a:rPr lang="zh-CN" altLang="en-US" sz="2400" dirty="0"/>
                <a:t>分词结果与词云</a:t>
              </a:r>
              <a:endParaRPr lang="zh-CN" altLang="en-US" sz="2400" dirty="0"/>
            </a:p>
          </p:txBody>
        </p:sp>
      </p:grpSp>
      <p:sp>
        <p:nvSpPr>
          <p:cNvPr id="33" name="Shape 1499"/>
          <p:cNvSpPr/>
          <p:nvPr/>
        </p:nvSpPr>
        <p:spPr>
          <a:xfrm>
            <a:off x="7881053" y="4925831"/>
            <a:ext cx="1007435" cy="1007435"/>
          </a:xfrm>
          <a:prstGeom prst="ellipse">
            <a:avLst/>
          </a:prstGeom>
          <a:solidFill>
            <a:srgbClr val="FAFAFA"/>
          </a:solidFill>
          <a:ln w="12700">
            <a:miter lim="400000"/>
          </a:ln>
        </p:spPr>
        <p:txBody>
          <a:bodyPr lIns="25400" tIns="25400" rIns="25400" bIns="25400" anchor="ctr"/>
          <a:lstStyle/>
          <a:p>
            <a:pPr>
              <a:defRPr sz="3200">
                <a:solidFill>
                  <a:srgbClr val="FFFFFF"/>
                </a:solidFill>
              </a:defRPr>
            </a:pPr>
            <a:endParaRPr sz="1600">
              <a:cs typeface="+mn-ea"/>
              <a:sym typeface="+mn-lt"/>
            </a:endParaRPr>
          </a:p>
        </p:txBody>
      </p:sp>
      <p:sp>
        <p:nvSpPr>
          <p:cNvPr id="54" name="Shape 1520"/>
          <p:cNvSpPr/>
          <p:nvPr/>
        </p:nvSpPr>
        <p:spPr>
          <a:xfrm flipV="1">
            <a:off x="8384770" y="6190783"/>
            <a:ext cx="1" cy="719742"/>
          </a:xfrm>
          <a:prstGeom prst="line">
            <a:avLst/>
          </a:prstGeom>
          <a:ln w="25400">
            <a:solidFill>
              <a:schemeClr val="tx1">
                <a:lumMod val="75000"/>
                <a:lumOff val="25000"/>
              </a:schemeClr>
            </a:solidFill>
            <a:custDash>
              <a:ds d="200000" sp="200000"/>
            </a:custDash>
            <a:miter lim="400000"/>
            <a:tailEnd type="oval"/>
          </a:ln>
        </p:spPr>
        <p:txBody>
          <a:bodyPr lIns="25400" tIns="25400" rIns="25400" bIns="25400" anchor="ctr"/>
          <a:lstStyle/>
          <a:p>
            <a:pPr>
              <a:defRPr sz="3200"/>
            </a:pPr>
            <a:endParaRPr sz="1600">
              <a:cs typeface="+mn-ea"/>
              <a:sym typeface="+mn-lt"/>
            </a:endParaRPr>
          </a:p>
        </p:txBody>
      </p:sp>
      <p:cxnSp>
        <p:nvCxnSpPr>
          <p:cNvPr id="6" name="直接箭头连接符 5"/>
          <p:cNvCxnSpPr/>
          <p:nvPr/>
        </p:nvCxnSpPr>
        <p:spPr>
          <a:xfrm>
            <a:off x="11972925" y="3603721"/>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9693" y="1296860"/>
            <a:ext cx="4264279" cy="4264279"/>
          </a:xfrm>
          <a:prstGeom prst="rect">
            <a:avLst/>
          </a:prstGeom>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7021" y="1072860"/>
            <a:ext cx="4712278" cy="471227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2"/>
          <p:cNvSpPr/>
          <p:nvPr/>
        </p:nvSpPr>
        <p:spPr>
          <a:xfrm>
            <a:off x="319085" y="353216"/>
            <a:ext cx="11550816" cy="6149960"/>
          </a:xfrm>
          <a:prstGeom prst="rect">
            <a:avLst/>
          </a:prstGeom>
          <a:blipFill>
            <a:blip r:embed="rId1"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cs typeface="+mn-ea"/>
              <a:sym typeface="+mn-lt"/>
            </a:endParaRPr>
          </a:p>
        </p:txBody>
      </p:sp>
      <p:sp>
        <p:nvSpPr>
          <p:cNvPr id="3" name="Rectangle 6"/>
          <p:cNvSpPr/>
          <p:nvPr/>
        </p:nvSpPr>
        <p:spPr>
          <a:xfrm>
            <a:off x="574430" y="354021"/>
            <a:ext cx="11296979" cy="6149961"/>
          </a:xfrm>
          <a:prstGeom prst="rect">
            <a:avLst/>
          </a:prstGeom>
          <a:gradFill flip="none" rotWithShape="1">
            <a:gsLst>
              <a:gs pos="0">
                <a:schemeClr val="accent2">
                  <a:alpha val="66000"/>
                </a:schemeClr>
              </a:gs>
              <a:gs pos="100000">
                <a:schemeClr val="accent1">
                  <a:lumMod val="30000"/>
                  <a:lumOff val="70000"/>
                  <a:alpha val="0"/>
                </a:schemeClr>
              </a:gs>
            </a:gsLst>
            <a:lin ang="10800000" scaled="1"/>
            <a:tileRect/>
          </a:gradFill>
          <a:ln>
            <a:noFill/>
          </a:ln>
          <a:effectLst>
            <a:outerShdw blurRad="5969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en-US" sz="3540" dirty="0">
              <a:cs typeface="+mn-ea"/>
              <a:sym typeface="+mn-lt"/>
            </a:endParaRPr>
          </a:p>
        </p:txBody>
      </p:sp>
      <p:sp>
        <p:nvSpPr>
          <p:cNvPr id="4" name="Rectangle 5"/>
          <p:cNvSpPr/>
          <p:nvPr/>
        </p:nvSpPr>
        <p:spPr>
          <a:xfrm>
            <a:off x="320594" y="3676302"/>
            <a:ext cx="11550816" cy="2215857"/>
          </a:xfrm>
          <a:prstGeom prst="rect">
            <a:avLst/>
          </a:prstGeom>
          <a:solidFill>
            <a:schemeClr val="accent1"/>
          </a:solidFill>
          <a:ln>
            <a:noFill/>
          </a:ln>
          <a:effectLst>
            <a:outerShdw blurRad="266700" dist="1143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noAutofit/>
          </a:bodyPr>
          <a:lstStyle/>
          <a:p>
            <a:pPr algn="ctr"/>
            <a:endParaRPr lang="en-US" sz="3540" dirty="0">
              <a:cs typeface="+mn-ea"/>
              <a:sym typeface="+mn-lt"/>
            </a:endParaRPr>
          </a:p>
        </p:txBody>
      </p:sp>
      <p:sp>
        <p:nvSpPr>
          <p:cNvPr id="5" name="矩形 4"/>
          <p:cNvSpPr/>
          <p:nvPr/>
        </p:nvSpPr>
        <p:spPr>
          <a:xfrm>
            <a:off x="1079183" y="4493427"/>
            <a:ext cx="4085245" cy="577779"/>
          </a:xfrm>
          <a:prstGeom prst="rect">
            <a:avLst/>
          </a:prstGeom>
        </p:spPr>
        <p:txBody>
          <a:bodyPr wrap="square" lIns="91433" tIns="45716" rIns="91433" bIns="45716">
            <a:spAutoFit/>
          </a:bodyPr>
          <a:lstStyle/>
          <a:p>
            <a:pPr marL="171450" lvl="0" indent="-171450">
              <a:lnSpc>
                <a:spcPts val="2000"/>
              </a:lnSpc>
              <a:buFont typeface="Wingdings" panose="05000000000000000000" pitchFamily="2" charset="2"/>
              <a:buChar char="ü"/>
              <a:defRPr/>
            </a:pPr>
            <a:r>
              <a:rPr lang="en-US" altLang="zh-CN" sz="1200" dirty="0">
                <a:solidFill>
                  <a:schemeClr val="bg1"/>
                </a:solidFill>
                <a:cs typeface="+mn-ea"/>
                <a:sym typeface="+mn-lt"/>
              </a:rPr>
              <a:t>TF-IDF</a:t>
            </a:r>
            <a:r>
              <a:rPr lang="zh-CN" altLang="en-US" sz="1200" dirty="0">
                <a:solidFill>
                  <a:schemeClr val="bg1"/>
                </a:solidFill>
                <a:cs typeface="+mn-ea"/>
                <a:sym typeface="+mn-lt"/>
              </a:rPr>
              <a:t>算法</a:t>
            </a:r>
            <a:endParaRPr lang="en-US" altLang="zh-CN" sz="1200" dirty="0">
              <a:solidFill>
                <a:schemeClr val="bg1"/>
              </a:solidFill>
              <a:cs typeface="+mn-ea"/>
              <a:sym typeface="+mn-lt"/>
            </a:endParaRPr>
          </a:p>
          <a:p>
            <a:pPr marL="171450" lvl="0" indent="-171450">
              <a:lnSpc>
                <a:spcPts val="2000"/>
              </a:lnSpc>
              <a:buFont typeface="Wingdings" panose="05000000000000000000" pitchFamily="2" charset="2"/>
              <a:buChar char="ü"/>
              <a:defRPr/>
            </a:pPr>
            <a:r>
              <a:rPr lang="en-US" altLang="zh-CN" sz="1200" dirty="0" err="1">
                <a:solidFill>
                  <a:schemeClr val="bg1"/>
                </a:solidFill>
                <a:cs typeface="+mn-ea"/>
                <a:sym typeface="+mn-lt"/>
              </a:rPr>
              <a:t>TextRank</a:t>
            </a:r>
            <a:r>
              <a:rPr lang="zh-CN" altLang="en-US" sz="1200" dirty="0">
                <a:solidFill>
                  <a:schemeClr val="bg1"/>
                </a:solidFill>
                <a:cs typeface="+mn-ea"/>
                <a:sym typeface="+mn-lt"/>
              </a:rPr>
              <a:t>算法</a:t>
            </a:r>
            <a:endParaRPr lang="zh-CN" altLang="en-US" sz="1200" dirty="0">
              <a:solidFill>
                <a:schemeClr val="bg1"/>
              </a:solidFill>
              <a:cs typeface="+mn-ea"/>
              <a:sym typeface="+mn-lt"/>
            </a:endParaRPr>
          </a:p>
        </p:txBody>
      </p:sp>
      <p:sp>
        <p:nvSpPr>
          <p:cNvPr id="6" name="矩形 5"/>
          <p:cNvSpPr/>
          <p:nvPr/>
        </p:nvSpPr>
        <p:spPr>
          <a:xfrm>
            <a:off x="1079184" y="4117224"/>
            <a:ext cx="1934520" cy="375920"/>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60" b="1" dirty="0">
                <a:solidFill>
                  <a:schemeClr val="bg1"/>
                </a:solidFill>
                <a:cs typeface="+mn-ea"/>
                <a:sym typeface="+mn-lt"/>
              </a:rPr>
              <a:t>无监督算法</a:t>
            </a:r>
            <a:endParaRPr kumimoji="0" lang="zh-CN" altLang="en-US" sz="1860" b="1" i="0" u="none" strike="noStrike" kern="1200" cap="none" spc="0" normalizeH="0" baseline="0" noProof="0" dirty="0">
              <a:ln>
                <a:noFill/>
              </a:ln>
              <a:solidFill>
                <a:schemeClr val="bg1"/>
              </a:solidFill>
              <a:effectLst/>
              <a:uLnTx/>
              <a:uFillTx/>
              <a:cs typeface="+mn-ea"/>
              <a:sym typeface="+mn-lt"/>
            </a:endParaRPr>
          </a:p>
        </p:txBody>
      </p:sp>
      <p:sp>
        <p:nvSpPr>
          <p:cNvPr id="7" name="TextBox 7"/>
          <p:cNvSpPr txBox="1"/>
          <p:nvPr/>
        </p:nvSpPr>
        <p:spPr>
          <a:xfrm>
            <a:off x="7980797" y="2356593"/>
            <a:ext cx="3143250" cy="706755"/>
          </a:xfrm>
          <a:prstGeom prst="rect">
            <a:avLst/>
          </a:prstGeom>
          <a:noFill/>
        </p:spPr>
        <p:txBody>
          <a:bodyPr wrap="none" rtlCol="0">
            <a:spAutoFit/>
          </a:bodyPr>
          <a:lstStyle/>
          <a:p>
            <a:r>
              <a:rPr lang="en-US" altLang="zh-CN" sz="4000" dirty="0">
                <a:solidFill>
                  <a:schemeClr val="bg1"/>
                </a:solidFill>
                <a:cs typeface="+mn-ea"/>
                <a:sym typeface="+mn-lt"/>
              </a:rPr>
              <a:t>4.</a:t>
            </a:r>
            <a:r>
              <a:rPr lang="zh-CN" altLang="en-US" sz="4000" dirty="0">
                <a:solidFill>
                  <a:schemeClr val="bg1"/>
                </a:solidFill>
                <a:cs typeface="+mn-ea"/>
                <a:sym typeface="+mn-lt"/>
              </a:rPr>
              <a:t>关键词提取</a:t>
            </a:r>
            <a:endParaRPr lang="zh-CN" altLang="en-US" sz="4000" dirty="0">
              <a:solidFill>
                <a:schemeClr val="bg1"/>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childTnLst>
                          </p:cTn>
                        </p:par>
                        <p:par>
                          <p:cTn id="10" fill="hold">
                            <p:stCondLst>
                              <p:cond delay="500"/>
                            </p:stCondLst>
                            <p:childTnLst>
                              <p:par>
                                <p:cTn id="11" presetID="53" presetClass="entr" presetSubtype="16" fill="hold" grpId="0" nodeType="afterEffect">
                                  <p:stCondLst>
                                    <p:cond delay="0"/>
                                  </p:stCondLst>
                                  <p:iterate type="lt">
                                    <p:tmPct val="4054"/>
                                  </p:iterate>
                                  <p:childTnLst>
                                    <p:set>
                                      <p:cBhvr>
                                        <p:cTn id="12" dur="1" fill="hold">
                                          <p:stCondLst>
                                            <p:cond delay="0"/>
                                          </p:stCondLst>
                                        </p:cTn>
                                        <p:tgtEl>
                                          <p:spTgt spid="5"/>
                                        </p:tgtEl>
                                        <p:attrNameLst>
                                          <p:attrName>style.visibility</p:attrName>
                                        </p:attrNameLst>
                                      </p:cBhvr>
                                      <p:to>
                                        <p:strVal val="visible"/>
                                      </p:to>
                                    </p:set>
                                    <p:anim calcmode="lin" valueType="num">
                                      <p:cBhvr>
                                        <p:cTn id="13" dur="250" fill="hold"/>
                                        <p:tgtEl>
                                          <p:spTgt spid="5"/>
                                        </p:tgtEl>
                                        <p:attrNameLst>
                                          <p:attrName>ppt_w</p:attrName>
                                        </p:attrNameLst>
                                      </p:cBhvr>
                                      <p:tavLst>
                                        <p:tav tm="0">
                                          <p:val>
                                            <p:fltVal val="0"/>
                                          </p:val>
                                        </p:tav>
                                        <p:tav tm="100000">
                                          <p:val>
                                            <p:strVal val="#ppt_w"/>
                                          </p:val>
                                        </p:tav>
                                      </p:tavLst>
                                    </p:anim>
                                    <p:anim calcmode="lin" valueType="num">
                                      <p:cBhvr>
                                        <p:cTn id="14" dur="250" fill="hold"/>
                                        <p:tgtEl>
                                          <p:spTgt spid="5"/>
                                        </p:tgtEl>
                                        <p:attrNameLst>
                                          <p:attrName>ppt_h</p:attrName>
                                        </p:attrNameLst>
                                      </p:cBhvr>
                                      <p:tavLst>
                                        <p:tav tm="0">
                                          <p:val>
                                            <p:fltVal val="0"/>
                                          </p:val>
                                        </p:tav>
                                        <p:tav tm="100000">
                                          <p:val>
                                            <p:strVal val="#ppt_h"/>
                                          </p:val>
                                        </p:tav>
                                      </p:tavLst>
                                    </p:anim>
                                    <p:animEffect transition="in" filter="fade">
                                      <p:cBhvr>
                                        <p:cTn id="1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371993" y="-1568546"/>
            <a:ext cx="15983812" cy="14046898"/>
            <a:chOff x="371993" y="-1568546"/>
            <a:chExt cx="15983812" cy="14046898"/>
          </a:xfrm>
        </p:grpSpPr>
        <p:sp>
          <p:nvSpPr>
            <p:cNvPr id="18"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 name="Group 20"/>
          <p:cNvGrpSpPr/>
          <p:nvPr/>
        </p:nvGrpSpPr>
        <p:grpSpPr>
          <a:xfrm rot="5400000" flipV="1">
            <a:off x="8521415" y="801172"/>
            <a:ext cx="719028" cy="715241"/>
            <a:chOff x="8532745" y="456688"/>
            <a:chExt cx="1931367" cy="1960684"/>
          </a:xfrm>
        </p:grpSpPr>
        <p:sp>
          <p:nvSpPr>
            <p:cNvPr id="9" name="Right Triangle 21"/>
            <p:cNvSpPr/>
            <p:nvPr/>
          </p:nvSpPr>
          <p:spPr>
            <a:xfrm>
              <a:off x="8532745" y="855272"/>
              <a:ext cx="1562100" cy="1562100"/>
            </a:xfrm>
            <a:prstGeom prst="rtTriangl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10" name="Right Triangle 22"/>
            <p:cNvSpPr/>
            <p:nvPr/>
          </p:nvSpPr>
          <p:spPr>
            <a:xfrm>
              <a:off x="8902012" y="456688"/>
              <a:ext cx="1562100" cy="1562099"/>
            </a:xfrm>
            <a:prstGeom prst="rtTriangl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sp>
        <p:nvSpPr>
          <p:cNvPr id="11" name="任意形状 10"/>
          <p:cNvSpPr/>
          <p:nvPr/>
        </p:nvSpPr>
        <p:spPr>
          <a:xfrm>
            <a:off x="436651" y="2404290"/>
            <a:ext cx="3499718" cy="3566703"/>
          </a:xfrm>
          <a:custGeom>
            <a:avLst/>
            <a:gdLst>
              <a:gd name="connsiteX0" fmla="*/ 1306194 w 3499718"/>
              <a:gd name="connsiteY0" fmla="*/ 0 h 3566703"/>
              <a:gd name="connsiteX1" fmla="*/ 1781342 w 3499718"/>
              <a:gd name="connsiteY1" fmla="*/ 0 h 3566703"/>
              <a:gd name="connsiteX2" fmla="*/ 3499718 w 3499718"/>
              <a:gd name="connsiteY2" fmla="*/ 2520678 h 3566703"/>
              <a:gd name="connsiteX3" fmla="*/ 1725940 w 3499718"/>
              <a:gd name="connsiteY3" fmla="*/ 3566703 h 3566703"/>
              <a:gd name="connsiteX4" fmla="*/ 0 w 3499718"/>
              <a:gd name="connsiteY4" fmla="*/ 592089 h 3566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718" h="3566703">
                <a:moveTo>
                  <a:pt x="1306194" y="0"/>
                </a:moveTo>
                <a:lnTo>
                  <a:pt x="1781342" y="0"/>
                </a:lnTo>
                <a:lnTo>
                  <a:pt x="3499718" y="2520678"/>
                </a:lnTo>
                <a:lnTo>
                  <a:pt x="1725940" y="3566703"/>
                </a:lnTo>
                <a:lnTo>
                  <a:pt x="0" y="592089"/>
                </a:lnTo>
                <a:close/>
              </a:path>
            </a:pathLst>
          </a:custGeom>
          <a:blipFill>
            <a:blip r:embed="rId1"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cs typeface="+mn-ea"/>
              <a:sym typeface="+mn-lt"/>
            </a:endParaRPr>
          </a:p>
        </p:txBody>
      </p:sp>
      <p:sp>
        <p:nvSpPr>
          <p:cNvPr id="12" name="任意形状 11"/>
          <p:cNvSpPr/>
          <p:nvPr/>
        </p:nvSpPr>
        <p:spPr>
          <a:xfrm rot="19763258">
            <a:off x="1661211" y="1060118"/>
            <a:ext cx="2258890" cy="3759949"/>
          </a:xfrm>
          <a:custGeom>
            <a:avLst/>
            <a:gdLst>
              <a:gd name="connsiteX0" fmla="*/ 1955909 w 2258890"/>
              <a:gd name="connsiteY0" fmla="*/ 234433 h 3759949"/>
              <a:gd name="connsiteX1" fmla="*/ 2258890 w 2258890"/>
              <a:gd name="connsiteY1" fmla="*/ 3755236 h 3759949"/>
              <a:gd name="connsiteX2" fmla="*/ 27843 w 2258890"/>
              <a:gd name="connsiteY2" fmla="*/ 3759949 h 3759949"/>
              <a:gd name="connsiteX3" fmla="*/ 0 w 2258890"/>
              <a:gd name="connsiteY3" fmla="*/ 0 h 3759949"/>
            </a:gdLst>
            <a:ahLst/>
            <a:cxnLst>
              <a:cxn ang="0">
                <a:pos x="connsiteX0" y="connsiteY0"/>
              </a:cxn>
              <a:cxn ang="0">
                <a:pos x="connsiteX1" y="connsiteY1"/>
              </a:cxn>
              <a:cxn ang="0">
                <a:pos x="connsiteX2" y="connsiteY2"/>
              </a:cxn>
              <a:cxn ang="0">
                <a:pos x="connsiteX3" y="connsiteY3"/>
              </a:cxn>
            </a:cxnLst>
            <a:rect l="l" t="t" r="r" b="b"/>
            <a:pathLst>
              <a:path w="2258890" h="3759949">
                <a:moveTo>
                  <a:pt x="1955909" y="234433"/>
                </a:moveTo>
                <a:lnTo>
                  <a:pt x="2258890" y="3755236"/>
                </a:lnTo>
                <a:lnTo>
                  <a:pt x="27843" y="3759949"/>
                </a:lnTo>
                <a:lnTo>
                  <a:pt x="0" y="0"/>
                </a:lnTo>
                <a:close/>
              </a:path>
            </a:pathLst>
          </a:cu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cs typeface="+mn-ea"/>
              <a:sym typeface="+mn-lt"/>
            </a:endParaRPr>
          </a:p>
        </p:txBody>
      </p:sp>
      <p:sp>
        <p:nvSpPr>
          <p:cNvPr id="14" name="TextBox 7"/>
          <p:cNvSpPr txBox="1"/>
          <p:nvPr/>
        </p:nvSpPr>
        <p:spPr>
          <a:xfrm>
            <a:off x="5018051" y="1381628"/>
            <a:ext cx="3057247" cy="584775"/>
          </a:xfrm>
          <a:prstGeom prst="rect">
            <a:avLst/>
          </a:prstGeom>
          <a:noFill/>
        </p:spPr>
        <p:txBody>
          <a:bodyPr wrap="none" rtlCol="0">
            <a:spAutoFit/>
          </a:bodyPr>
          <a:lstStyle/>
          <a:p>
            <a:r>
              <a:rPr lang="zh-CN" altLang="en-US" sz="3200" dirty="0">
                <a:solidFill>
                  <a:schemeClr val="tx1">
                    <a:lumMod val="75000"/>
                    <a:lumOff val="25000"/>
                  </a:schemeClr>
                </a:solidFill>
                <a:cs typeface="+mn-ea"/>
                <a:sym typeface="+mn-lt"/>
              </a:rPr>
              <a:t>关键词提取概述</a:t>
            </a:r>
            <a:endParaRPr lang="zh-CN" altLang="en-US" sz="3200" dirty="0">
              <a:solidFill>
                <a:schemeClr val="tx1">
                  <a:lumMod val="75000"/>
                  <a:lumOff val="25000"/>
                </a:schemeClr>
              </a:solidFill>
              <a:cs typeface="+mn-ea"/>
              <a:sym typeface="+mn-lt"/>
            </a:endParaRPr>
          </a:p>
        </p:txBody>
      </p:sp>
      <p:sp>
        <p:nvSpPr>
          <p:cNvPr id="16" name="TextBox 24"/>
          <p:cNvSpPr txBox="1"/>
          <p:nvPr/>
        </p:nvSpPr>
        <p:spPr>
          <a:xfrm>
            <a:off x="5018050" y="2316560"/>
            <a:ext cx="6794810" cy="3742162"/>
          </a:xfrm>
          <a:prstGeom prst="rect">
            <a:avLst/>
          </a:prstGeom>
          <a:noFill/>
        </p:spPr>
        <p:txBody>
          <a:bodyPr wrap="square" lIns="91423" tIns="45712" rIns="91423" bIns="45712" rtlCol="0">
            <a:spAutoFit/>
          </a:bodyPr>
          <a:lstStyle/>
          <a:p>
            <a:pPr lvl="0" defTabSz="1217930">
              <a:lnSpc>
                <a:spcPct val="150000"/>
              </a:lnSpc>
              <a:defRPr/>
            </a:pPr>
            <a:r>
              <a:rPr lang="zh-CN" altLang="en-US" sz="1600" dirty="0">
                <a:solidFill>
                  <a:schemeClr val="bg1">
                    <a:lumMod val="50000"/>
                  </a:schemeClr>
                </a:solidFill>
                <a:cs typeface="+mn-ea"/>
                <a:sym typeface="+mn-lt"/>
              </a:rPr>
              <a:t>关键词提取就是从文本里面把跟这篇文章意义最相关的一些词语抽取出来，在文献检索、自动文摘、文本聚类</a:t>
            </a:r>
            <a:r>
              <a:rPr lang="en-US" altLang="zh-CN" sz="1600" dirty="0">
                <a:solidFill>
                  <a:schemeClr val="bg1">
                    <a:lumMod val="50000"/>
                  </a:schemeClr>
                </a:solidFill>
                <a:cs typeface="+mn-ea"/>
                <a:sym typeface="+mn-lt"/>
              </a:rPr>
              <a:t>/</a:t>
            </a:r>
            <a:r>
              <a:rPr lang="zh-CN" altLang="en-US" sz="1600" dirty="0">
                <a:solidFill>
                  <a:schemeClr val="bg1">
                    <a:lumMod val="50000"/>
                  </a:schemeClr>
                </a:solidFill>
                <a:cs typeface="+mn-ea"/>
                <a:sym typeface="+mn-lt"/>
              </a:rPr>
              <a:t>分类等方面有着重要的应用。</a:t>
            </a:r>
            <a:endParaRPr lang="en-US" altLang="zh-CN" sz="1600" dirty="0">
              <a:solidFill>
                <a:schemeClr val="bg1">
                  <a:lumMod val="50000"/>
                </a:schemeClr>
              </a:solidFill>
              <a:cs typeface="+mn-ea"/>
              <a:sym typeface="+mn-lt"/>
            </a:endParaRPr>
          </a:p>
          <a:p>
            <a:pPr lvl="0" defTabSz="1217930">
              <a:lnSpc>
                <a:spcPct val="150000"/>
              </a:lnSpc>
              <a:defRPr/>
            </a:pPr>
            <a:r>
              <a:rPr lang="zh-CN" altLang="en-US" sz="1600" dirty="0">
                <a:solidFill>
                  <a:schemeClr val="bg1">
                    <a:lumMod val="50000"/>
                  </a:schemeClr>
                </a:solidFill>
                <a:cs typeface="+mn-ea"/>
                <a:sym typeface="+mn-lt"/>
              </a:rPr>
              <a:t>关键词提取算法一般分为有监督和无监督两类。</a:t>
            </a:r>
            <a:endParaRPr lang="en-US" altLang="zh-CN" sz="1600" dirty="0">
              <a:solidFill>
                <a:schemeClr val="bg1">
                  <a:lumMod val="50000"/>
                </a:schemeClr>
              </a:solidFill>
              <a:cs typeface="+mn-ea"/>
              <a:sym typeface="+mn-lt"/>
            </a:endParaRPr>
          </a:p>
          <a:p>
            <a:pPr lvl="0" defTabSz="1217930">
              <a:lnSpc>
                <a:spcPct val="150000"/>
              </a:lnSpc>
              <a:defRPr/>
            </a:pPr>
            <a:r>
              <a:rPr lang="zh-CN" altLang="en-US" sz="1600" dirty="0">
                <a:solidFill>
                  <a:schemeClr val="bg1">
                    <a:lumMod val="50000"/>
                  </a:schemeClr>
                </a:solidFill>
                <a:cs typeface="+mn-ea"/>
                <a:sym typeface="+mn-lt"/>
              </a:rPr>
              <a:t>有监督的关键词提取方法主要是通过分类的方式进行，通过构建一个较为丰富和完善的词表，然后判断每个文档与词表中每个词的匹配程度，以类似打标签的方式，达到关键词提取的效果。优点是精度较高，缺点是需要大批量的标注数据，人工成本过高，并且词表需要及时维护。</a:t>
            </a:r>
            <a:endParaRPr lang="en-US" altLang="zh-CN" sz="1600" dirty="0">
              <a:solidFill>
                <a:schemeClr val="bg1">
                  <a:lumMod val="50000"/>
                </a:schemeClr>
              </a:solidFill>
              <a:cs typeface="+mn-ea"/>
              <a:sym typeface="+mn-lt"/>
            </a:endParaRPr>
          </a:p>
          <a:p>
            <a:pPr lvl="0" defTabSz="1217930">
              <a:lnSpc>
                <a:spcPct val="150000"/>
              </a:lnSpc>
              <a:defRPr/>
            </a:pPr>
            <a:r>
              <a:rPr lang="zh-CN" altLang="en-US" sz="1600" dirty="0">
                <a:solidFill>
                  <a:schemeClr val="bg1">
                    <a:lumMod val="50000"/>
                  </a:schemeClr>
                </a:solidFill>
                <a:cs typeface="+mn-ea"/>
                <a:sym typeface="+mn-lt"/>
              </a:rPr>
              <a:t>相比较而言，无监督的方法对数据的要求低，既不需要一张人工生成，维护的词表，也不需要人工标注语料辅助训练。目前比较常用的关键词提取算法都是基于无监督算法。如</a:t>
            </a:r>
            <a:r>
              <a:rPr lang="en-US" altLang="zh-CN" sz="1600" dirty="0">
                <a:solidFill>
                  <a:schemeClr val="bg1">
                    <a:lumMod val="50000"/>
                  </a:schemeClr>
                </a:solidFill>
                <a:cs typeface="+mn-ea"/>
                <a:sym typeface="+mn-lt"/>
              </a:rPr>
              <a:t>TF-IDF</a:t>
            </a:r>
            <a:r>
              <a:rPr lang="zh-CN" altLang="en-US" sz="1600" dirty="0">
                <a:solidFill>
                  <a:schemeClr val="bg1">
                    <a:lumMod val="50000"/>
                  </a:schemeClr>
                </a:solidFill>
                <a:cs typeface="+mn-ea"/>
                <a:sym typeface="+mn-lt"/>
              </a:rPr>
              <a:t>算法，</a:t>
            </a:r>
            <a:r>
              <a:rPr lang="en-US" altLang="zh-CN" sz="1600" dirty="0" err="1">
                <a:solidFill>
                  <a:schemeClr val="bg1">
                    <a:lumMod val="50000"/>
                  </a:schemeClr>
                </a:solidFill>
                <a:cs typeface="+mn-ea"/>
                <a:sym typeface="+mn-lt"/>
              </a:rPr>
              <a:t>TextRank</a:t>
            </a:r>
            <a:r>
              <a:rPr lang="zh-CN" altLang="en-US" sz="1600" dirty="0">
                <a:solidFill>
                  <a:schemeClr val="bg1">
                    <a:lumMod val="50000"/>
                  </a:schemeClr>
                </a:solidFill>
                <a:cs typeface="+mn-ea"/>
                <a:sym typeface="+mn-lt"/>
              </a:rPr>
              <a:t>算法</a:t>
            </a:r>
            <a:endParaRPr lang="zh-CN" altLang="en-US" sz="1600" dirty="0">
              <a:solidFill>
                <a:schemeClr val="bg1">
                  <a:lumMod val="50000"/>
                </a:schemeClr>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71993" y="-1568546"/>
            <a:ext cx="15983812" cy="14046898"/>
            <a:chOff x="371993" y="-1568546"/>
            <a:chExt cx="15983812" cy="14046898"/>
          </a:xfrm>
        </p:grpSpPr>
        <p:sp>
          <p:nvSpPr>
            <p:cNvPr id="19"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p:cNvSpPr txBox="1"/>
            <p:nvPr/>
          </p:nvSpPr>
          <p:spPr>
            <a:xfrm>
              <a:off x="1009201" y="287761"/>
              <a:ext cx="2341134" cy="461665"/>
            </a:xfrm>
            <a:prstGeom prst="rect">
              <a:avLst/>
            </a:prstGeom>
            <a:noFill/>
          </p:spPr>
          <p:txBody>
            <a:bodyPr wrap="square" rtlCol="0">
              <a:spAutoFit/>
            </a:bodyPr>
            <a:lstStyle/>
            <a:p>
              <a:pPr algn="dist"/>
              <a:r>
                <a:rPr lang="zh-CN" altLang="en-US" sz="2400" spc="300" dirty="0">
                  <a:solidFill>
                    <a:schemeClr val="tx1">
                      <a:lumMod val="75000"/>
                      <a:lumOff val="25000"/>
                    </a:schemeClr>
                  </a:solidFill>
                  <a:cs typeface="+mn-ea"/>
                  <a:sym typeface="+mn-lt"/>
                </a:rPr>
                <a:t>两种算法</a:t>
              </a:r>
              <a:endParaRPr lang="zh-CN" altLang="en-US" sz="2400" spc="300" dirty="0">
                <a:solidFill>
                  <a:schemeClr val="tx1">
                    <a:lumMod val="75000"/>
                    <a:lumOff val="25000"/>
                  </a:schemeClr>
                </a:solidFill>
                <a:cs typeface="+mn-ea"/>
                <a:sym typeface="+mn-lt"/>
              </a:endParaRPr>
            </a:p>
          </p:txBody>
        </p:sp>
      </p:grpSp>
      <p:sp>
        <p:nvSpPr>
          <p:cNvPr id="2" name="Shape 238"/>
          <p:cNvSpPr/>
          <p:nvPr/>
        </p:nvSpPr>
        <p:spPr>
          <a:xfrm rot="5400000">
            <a:off x="6525375" y="1880665"/>
            <a:ext cx="742480" cy="742480"/>
          </a:xfrm>
          <a:prstGeom prst="roundRect">
            <a:avLst>
              <a:gd name="adj" fmla="val 0"/>
            </a:avLst>
          </a:prstGeom>
          <a:solidFill>
            <a:schemeClr val="accent1"/>
          </a:solidFill>
          <a:ln w="12700">
            <a:noFill/>
            <a:miter lim="400000"/>
          </a:ln>
        </p:spPr>
        <p:txBody>
          <a:bodyPr lIns="50800" tIns="50800" rIns="50800" bIns="50800" anchor="ctr"/>
          <a:lstStyle/>
          <a:p>
            <a:pPr algn="ctr">
              <a:defRPr sz="3200">
                <a:solidFill>
                  <a:srgbClr val="FFFFFF"/>
                </a:solidFill>
              </a:defRPr>
            </a:pPr>
            <a:endParaRPr>
              <a:cs typeface="+mn-ea"/>
              <a:sym typeface="+mn-lt"/>
            </a:endParaRPr>
          </a:p>
        </p:txBody>
      </p:sp>
      <p:sp>
        <p:nvSpPr>
          <p:cNvPr id="3" name="Shape 251"/>
          <p:cNvSpPr/>
          <p:nvPr/>
        </p:nvSpPr>
        <p:spPr>
          <a:xfrm>
            <a:off x="6717510" y="2076628"/>
            <a:ext cx="350554" cy="35055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7915" y="0"/>
                  <a:pt x="5204" y="1124"/>
                  <a:pt x="3164" y="3164"/>
                </a:cubicBezTo>
                <a:cubicBezTo>
                  <a:pt x="1124" y="5204"/>
                  <a:pt x="0" y="7915"/>
                  <a:pt x="0" y="10800"/>
                </a:cubicBezTo>
                <a:cubicBezTo>
                  <a:pt x="0" y="13685"/>
                  <a:pt x="1124" y="16396"/>
                  <a:pt x="3164" y="18436"/>
                </a:cubicBezTo>
                <a:cubicBezTo>
                  <a:pt x="5204" y="20476"/>
                  <a:pt x="7915" y="21600"/>
                  <a:pt x="10800" y="21600"/>
                </a:cubicBezTo>
                <a:cubicBezTo>
                  <a:pt x="13685" y="21600"/>
                  <a:pt x="16396" y="20476"/>
                  <a:pt x="18436" y="18436"/>
                </a:cubicBezTo>
                <a:cubicBezTo>
                  <a:pt x="20476" y="16396"/>
                  <a:pt x="21600" y="13685"/>
                  <a:pt x="21600" y="10800"/>
                </a:cubicBezTo>
                <a:cubicBezTo>
                  <a:pt x="21600" y="7915"/>
                  <a:pt x="20476" y="5204"/>
                  <a:pt x="18436" y="3164"/>
                </a:cubicBezTo>
                <a:cubicBezTo>
                  <a:pt x="16396" y="1124"/>
                  <a:pt x="13685" y="0"/>
                  <a:pt x="10800" y="0"/>
                </a:cubicBezTo>
                <a:close/>
                <a:moveTo>
                  <a:pt x="10800" y="675"/>
                </a:moveTo>
                <a:cubicBezTo>
                  <a:pt x="13505" y="675"/>
                  <a:pt x="16049" y="1726"/>
                  <a:pt x="17961" y="3639"/>
                </a:cubicBezTo>
                <a:cubicBezTo>
                  <a:pt x="19874" y="5551"/>
                  <a:pt x="20925" y="8095"/>
                  <a:pt x="20925" y="10800"/>
                </a:cubicBezTo>
                <a:cubicBezTo>
                  <a:pt x="20925" y="13505"/>
                  <a:pt x="19874" y="16049"/>
                  <a:pt x="17961" y="17961"/>
                </a:cubicBezTo>
                <a:cubicBezTo>
                  <a:pt x="16049" y="19874"/>
                  <a:pt x="13505" y="20925"/>
                  <a:pt x="10800" y="20925"/>
                </a:cubicBezTo>
                <a:cubicBezTo>
                  <a:pt x="8095" y="20925"/>
                  <a:pt x="5551" y="19874"/>
                  <a:pt x="3639" y="17961"/>
                </a:cubicBezTo>
                <a:cubicBezTo>
                  <a:pt x="1726" y="16049"/>
                  <a:pt x="675" y="13505"/>
                  <a:pt x="675" y="10800"/>
                </a:cubicBezTo>
                <a:cubicBezTo>
                  <a:pt x="675" y="8095"/>
                  <a:pt x="1726" y="5551"/>
                  <a:pt x="3639" y="3639"/>
                </a:cubicBezTo>
                <a:cubicBezTo>
                  <a:pt x="5551" y="1726"/>
                  <a:pt x="8095" y="675"/>
                  <a:pt x="10800" y="675"/>
                </a:cubicBezTo>
                <a:close/>
                <a:moveTo>
                  <a:pt x="10800" y="2700"/>
                </a:moveTo>
                <a:cubicBezTo>
                  <a:pt x="8636" y="2700"/>
                  <a:pt x="6602" y="3543"/>
                  <a:pt x="5073" y="5073"/>
                </a:cubicBezTo>
                <a:cubicBezTo>
                  <a:pt x="3543" y="6603"/>
                  <a:pt x="2700" y="8637"/>
                  <a:pt x="2700" y="10800"/>
                </a:cubicBezTo>
                <a:cubicBezTo>
                  <a:pt x="2700" y="12963"/>
                  <a:pt x="3543" y="14997"/>
                  <a:pt x="5073" y="16527"/>
                </a:cubicBezTo>
                <a:cubicBezTo>
                  <a:pt x="6602" y="18057"/>
                  <a:pt x="8636" y="18900"/>
                  <a:pt x="10800" y="18900"/>
                </a:cubicBezTo>
                <a:cubicBezTo>
                  <a:pt x="12963" y="18900"/>
                  <a:pt x="14997" y="18057"/>
                  <a:pt x="16527" y="16527"/>
                </a:cubicBezTo>
                <a:cubicBezTo>
                  <a:pt x="18057" y="14997"/>
                  <a:pt x="18900" y="12963"/>
                  <a:pt x="18900" y="10800"/>
                </a:cubicBezTo>
                <a:cubicBezTo>
                  <a:pt x="18900" y="8637"/>
                  <a:pt x="18057" y="6603"/>
                  <a:pt x="16527" y="5073"/>
                </a:cubicBezTo>
                <a:cubicBezTo>
                  <a:pt x="14997" y="3543"/>
                  <a:pt x="12963" y="2700"/>
                  <a:pt x="10800" y="2700"/>
                </a:cubicBezTo>
                <a:close/>
                <a:moveTo>
                  <a:pt x="10800" y="3375"/>
                </a:moveTo>
                <a:cubicBezTo>
                  <a:pt x="12783" y="3375"/>
                  <a:pt x="14650" y="4145"/>
                  <a:pt x="16052" y="5548"/>
                </a:cubicBezTo>
                <a:cubicBezTo>
                  <a:pt x="17455" y="6950"/>
                  <a:pt x="18225" y="8817"/>
                  <a:pt x="18225" y="10800"/>
                </a:cubicBezTo>
                <a:cubicBezTo>
                  <a:pt x="18225" y="12783"/>
                  <a:pt x="17455" y="14650"/>
                  <a:pt x="16052" y="16052"/>
                </a:cubicBezTo>
                <a:cubicBezTo>
                  <a:pt x="14650" y="17455"/>
                  <a:pt x="12783" y="18225"/>
                  <a:pt x="10800" y="18225"/>
                </a:cubicBezTo>
                <a:cubicBezTo>
                  <a:pt x="8817" y="18225"/>
                  <a:pt x="6950" y="17455"/>
                  <a:pt x="5548" y="16052"/>
                </a:cubicBezTo>
                <a:cubicBezTo>
                  <a:pt x="4145" y="14650"/>
                  <a:pt x="3375" y="12783"/>
                  <a:pt x="3375" y="10800"/>
                </a:cubicBezTo>
                <a:cubicBezTo>
                  <a:pt x="3375" y="8817"/>
                  <a:pt x="4145" y="6950"/>
                  <a:pt x="5548" y="5548"/>
                </a:cubicBezTo>
                <a:cubicBezTo>
                  <a:pt x="6950" y="4145"/>
                  <a:pt x="8817" y="3375"/>
                  <a:pt x="10800" y="3375"/>
                </a:cubicBezTo>
                <a:close/>
                <a:moveTo>
                  <a:pt x="10800" y="5400"/>
                </a:moveTo>
                <a:cubicBezTo>
                  <a:pt x="9358" y="5400"/>
                  <a:pt x="8002" y="5962"/>
                  <a:pt x="6982" y="6982"/>
                </a:cubicBezTo>
                <a:cubicBezTo>
                  <a:pt x="5962" y="8001"/>
                  <a:pt x="5400" y="9358"/>
                  <a:pt x="5400" y="10800"/>
                </a:cubicBezTo>
                <a:cubicBezTo>
                  <a:pt x="5400" y="12242"/>
                  <a:pt x="5962" y="13599"/>
                  <a:pt x="6982" y="14618"/>
                </a:cubicBezTo>
                <a:cubicBezTo>
                  <a:pt x="8002" y="15638"/>
                  <a:pt x="9358" y="16200"/>
                  <a:pt x="10800" y="16200"/>
                </a:cubicBezTo>
                <a:cubicBezTo>
                  <a:pt x="12242" y="16200"/>
                  <a:pt x="13599" y="15638"/>
                  <a:pt x="14618" y="14618"/>
                </a:cubicBezTo>
                <a:cubicBezTo>
                  <a:pt x="15638" y="13599"/>
                  <a:pt x="16200" y="12242"/>
                  <a:pt x="16200" y="10800"/>
                </a:cubicBezTo>
                <a:cubicBezTo>
                  <a:pt x="16200" y="9358"/>
                  <a:pt x="15638" y="8001"/>
                  <a:pt x="14618" y="6982"/>
                </a:cubicBezTo>
                <a:cubicBezTo>
                  <a:pt x="13599" y="5962"/>
                  <a:pt x="12242" y="5400"/>
                  <a:pt x="10800" y="5400"/>
                </a:cubicBezTo>
                <a:close/>
                <a:moveTo>
                  <a:pt x="10800" y="6075"/>
                </a:moveTo>
                <a:cubicBezTo>
                  <a:pt x="12062" y="6075"/>
                  <a:pt x="13251" y="6564"/>
                  <a:pt x="14143" y="7457"/>
                </a:cubicBezTo>
                <a:cubicBezTo>
                  <a:pt x="15036" y="8349"/>
                  <a:pt x="15525" y="9538"/>
                  <a:pt x="15525" y="10800"/>
                </a:cubicBezTo>
                <a:cubicBezTo>
                  <a:pt x="15525" y="12062"/>
                  <a:pt x="15036" y="13251"/>
                  <a:pt x="14143" y="14143"/>
                </a:cubicBezTo>
                <a:cubicBezTo>
                  <a:pt x="13251" y="15036"/>
                  <a:pt x="12062" y="15525"/>
                  <a:pt x="10800" y="15525"/>
                </a:cubicBezTo>
                <a:cubicBezTo>
                  <a:pt x="9538" y="15525"/>
                  <a:pt x="8349" y="15036"/>
                  <a:pt x="7457" y="14143"/>
                </a:cubicBezTo>
                <a:cubicBezTo>
                  <a:pt x="6564" y="13251"/>
                  <a:pt x="6075" y="12062"/>
                  <a:pt x="6075" y="10800"/>
                </a:cubicBezTo>
                <a:cubicBezTo>
                  <a:pt x="6075" y="9538"/>
                  <a:pt x="6564" y="8349"/>
                  <a:pt x="7457" y="7457"/>
                </a:cubicBezTo>
                <a:cubicBezTo>
                  <a:pt x="8349" y="6564"/>
                  <a:pt x="9538" y="6075"/>
                  <a:pt x="10800" y="6075"/>
                </a:cubicBezTo>
                <a:close/>
                <a:moveTo>
                  <a:pt x="10800" y="8100"/>
                </a:moveTo>
                <a:cubicBezTo>
                  <a:pt x="10079" y="8100"/>
                  <a:pt x="9401" y="8381"/>
                  <a:pt x="8891" y="8891"/>
                </a:cubicBezTo>
                <a:cubicBezTo>
                  <a:pt x="8380" y="9401"/>
                  <a:pt x="8100" y="10079"/>
                  <a:pt x="8100" y="10800"/>
                </a:cubicBezTo>
                <a:cubicBezTo>
                  <a:pt x="8100" y="11521"/>
                  <a:pt x="8380" y="12199"/>
                  <a:pt x="8891" y="12709"/>
                </a:cubicBezTo>
                <a:cubicBezTo>
                  <a:pt x="9401" y="13219"/>
                  <a:pt x="10079" y="13500"/>
                  <a:pt x="10800" y="13500"/>
                </a:cubicBezTo>
                <a:cubicBezTo>
                  <a:pt x="11521" y="13500"/>
                  <a:pt x="12199" y="13219"/>
                  <a:pt x="12709" y="12709"/>
                </a:cubicBezTo>
                <a:cubicBezTo>
                  <a:pt x="13219" y="12199"/>
                  <a:pt x="13500" y="11521"/>
                  <a:pt x="13500" y="10800"/>
                </a:cubicBezTo>
                <a:cubicBezTo>
                  <a:pt x="13500" y="10079"/>
                  <a:pt x="13219" y="9401"/>
                  <a:pt x="12709" y="8891"/>
                </a:cubicBezTo>
                <a:cubicBezTo>
                  <a:pt x="12199" y="8381"/>
                  <a:pt x="11521" y="8100"/>
                  <a:pt x="10800" y="8100"/>
                </a:cubicBezTo>
                <a:close/>
                <a:moveTo>
                  <a:pt x="10800" y="8775"/>
                </a:moveTo>
                <a:cubicBezTo>
                  <a:pt x="11341" y="8775"/>
                  <a:pt x="11851" y="8983"/>
                  <a:pt x="12234" y="9366"/>
                </a:cubicBezTo>
                <a:cubicBezTo>
                  <a:pt x="12617" y="9749"/>
                  <a:pt x="12825" y="10259"/>
                  <a:pt x="12825" y="10800"/>
                </a:cubicBezTo>
                <a:cubicBezTo>
                  <a:pt x="12825" y="11341"/>
                  <a:pt x="12617" y="11851"/>
                  <a:pt x="12234" y="12234"/>
                </a:cubicBezTo>
                <a:cubicBezTo>
                  <a:pt x="11851" y="12617"/>
                  <a:pt x="11341" y="12825"/>
                  <a:pt x="10800" y="12825"/>
                </a:cubicBezTo>
                <a:cubicBezTo>
                  <a:pt x="10259" y="12825"/>
                  <a:pt x="9748" y="12617"/>
                  <a:pt x="9366" y="12234"/>
                </a:cubicBezTo>
                <a:cubicBezTo>
                  <a:pt x="8983" y="11851"/>
                  <a:pt x="8775" y="11341"/>
                  <a:pt x="8775" y="10800"/>
                </a:cubicBezTo>
                <a:cubicBezTo>
                  <a:pt x="8775" y="10259"/>
                  <a:pt x="8983" y="9749"/>
                  <a:pt x="9366" y="9366"/>
                </a:cubicBezTo>
                <a:cubicBezTo>
                  <a:pt x="9748" y="8983"/>
                  <a:pt x="10259" y="8775"/>
                  <a:pt x="10800" y="8775"/>
                </a:cubicBezTo>
                <a:close/>
              </a:path>
            </a:pathLst>
          </a:custGeom>
          <a:solidFill>
            <a:srgbClr val="FFFFFF"/>
          </a:solidFill>
          <a:ln w="12700">
            <a:miter lim="400000"/>
          </a:ln>
        </p:spPr>
        <p:txBody>
          <a:bodyPr lIns="38100" tIns="38100" rIns="38100" bIns="38100" anchor="ctr"/>
          <a:lstStyle/>
          <a:p>
            <a:pPr algn="ctr">
              <a:defRPr sz="3200">
                <a:solidFill>
                  <a:srgbClr val="FFFFFF"/>
                </a:solidFill>
              </a:defRPr>
            </a:pPr>
            <a:endParaRPr dirty="0">
              <a:cs typeface="+mn-ea"/>
              <a:sym typeface="+mn-lt"/>
            </a:endParaRPr>
          </a:p>
        </p:txBody>
      </p:sp>
      <p:sp>
        <p:nvSpPr>
          <p:cNvPr id="4" name="Shape 254"/>
          <p:cNvSpPr/>
          <p:nvPr/>
        </p:nvSpPr>
        <p:spPr>
          <a:xfrm rot="5400000">
            <a:off x="865843" y="1852358"/>
            <a:ext cx="729026" cy="729024"/>
          </a:xfrm>
          <a:prstGeom prst="roundRect">
            <a:avLst>
              <a:gd name="adj" fmla="val 0"/>
            </a:avLst>
          </a:prstGeom>
          <a:solidFill>
            <a:schemeClr val="accent2"/>
          </a:solidFill>
          <a:ln w="12700">
            <a:noFill/>
            <a:miter lim="400000"/>
          </a:ln>
        </p:spPr>
        <p:txBody>
          <a:bodyPr lIns="50800" tIns="50800" rIns="50800" bIns="50800" anchor="ctr"/>
          <a:lstStyle/>
          <a:p>
            <a:pPr algn="ctr">
              <a:defRPr sz="3200"/>
            </a:pPr>
            <a:endParaRPr>
              <a:cs typeface="+mn-ea"/>
              <a:sym typeface="+mn-lt"/>
            </a:endParaRPr>
          </a:p>
        </p:txBody>
      </p:sp>
      <p:sp>
        <p:nvSpPr>
          <p:cNvPr id="5" name="Shape 252"/>
          <p:cNvSpPr/>
          <p:nvPr/>
        </p:nvSpPr>
        <p:spPr>
          <a:xfrm>
            <a:off x="1119497" y="2022598"/>
            <a:ext cx="239498" cy="421530"/>
          </a:xfrm>
          <a:custGeom>
            <a:avLst/>
            <a:gdLst/>
            <a:ahLst/>
            <a:cxnLst>
              <a:cxn ang="0">
                <a:pos x="wd2" y="hd2"/>
              </a:cxn>
              <a:cxn ang="5400000">
                <a:pos x="wd2" y="hd2"/>
              </a:cxn>
              <a:cxn ang="10800000">
                <a:pos x="wd2" y="hd2"/>
              </a:cxn>
              <a:cxn ang="16200000">
                <a:pos x="wd2" y="hd2"/>
              </a:cxn>
            </a:cxnLst>
            <a:rect l="0" t="0" r="r" b="b"/>
            <a:pathLst>
              <a:path w="21600" h="21600" extrusionOk="0">
                <a:moveTo>
                  <a:pt x="8458" y="2891"/>
                </a:moveTo>
                <a:lnTo>
                  <a:pt x="5454" y="1526"/>
                </a:lnTo>
                <a:lnTo>
                  <a:pt x="5454" y="675"/>
                </a:lnTo>
                <a:lnTo>
                  <a:pt x="10800" y="675"/>
                </a:lnTo>
                <a:lnTo>
                  <a:pt x="16146" y="675"/>
                </a:lnTo>
                <a:lnTo>
                  <a:pt x="16146" y="1526"/>
                </a:lnTo>
                <a:lnTo>
                  <a:pt x="13141" y="2891"/>
                </a:lnTo>
                <a:lnTo>
                  <a:pt x="14407" y="9006"/>
                </a:lnTo>
                <a:lnTo>
                  <a:pt x="19770" y="10360"/>
                </a:lnTo>
                <a:lnTo>
                  <a:pt x="20196" y="11812"/>
                </a:lnTo>
                <a:lnTo>
                  <a:pt x="10800" y="11812"/>
                </a:lnTo>
                <a:lnTo>
                  <a:pt x="1403" y="11812"/>
                </a:lnTo>
                <a:lnTo>
                  <a:pt x="1828" y="10360"/>
                </a:lnTo>
                <a:lnTo>
                  <a:pt x="7192" y="9005"/>
                </a:lnTo>
                <a:cubicBezTo>
                  <a:pt x="7192" y="9005"/>
                  <a:pt x="8458" y="2891"/>
                  <a:pt x="8458" y="2891"/>
                </a:cubicBezTo>
                <a:close/>
                <a:moveTo>
                  <a:pt x="762" y="9890"/>
                </a:moveTo>
                <a:lnTo>
                  <a:pt x="0" y="12488"/>
                </a:lnTo>
                <a:lnTo>
                  <a:pt x="10206" y="12488"/>
                </a:lnTo>
                <a:lnTo>
                  <a:pt x="10206" y="21600"/>
                </a:lnTo>
                <a:lnTo>
                  <a:pt x="11394" y="21600"/>
                </a:lnTo>
                <a:lnTo>
                  <a:pt x="11394" y="12488"/>
                </a:lnTo>
                <a:lnTo>
                  <a:pt x="21600" y="12488"/>
                </a:lnTo>
                <a:lnTo>
                  <a:pt x="20838" y="9890"/>
                </a:lnTo>
                <a:lnTo>
                  <a:pt x="15508" y="8545"/>
                </a:lnTo>
                <a:lnTo>
                  <a:pt x="14399" y="3184"/>
                </a:lnTo>
                <a:lnTo>
                  <a:pt x="17334" y="1849"/>
                </a:lnTo>
                <a:lnTo>
                  <a:pt x="17334" y="0"/>
                </a:lnTo>
                <a:lnTo>
                  <a:pt x="10800" y="0"/>
                </a:lnTo>
                <a:lnTo>
                  <a:pt x="4265" y="0"/>
                </a:lnTo>
                <a:lnTo>
                  <a:pt x="4265" y="1849"/>
                </a:lnTo>
                <a:lnTo>
                  <a:pt x="7201" y="3184"/>
                </a:lnTo>
                <a:lnTo>
                  <a:pt x="6091" y="8544"/>
                </a:lnTo>
                <a:cubicBezTo>
                  <a:pt x="6091" y="8544"/>
                  <a:pt x="762" y="9890"/>
                  <a:pt x="762" y="9890"/>
                </a:cubicBezTo>
                <a:close/>
              </a:path>
            </a:pathLst>
          </a:custGeom>
          <a:solidFill>
            <a:schemeClr val="bg1"/>
          </a:solidFill>
          <a:ln w="12700">
            <a:solidFill>
              <a:schemeClr val="bg1"/>
            </a:solidFill>
            <a:miter lim="400000"/>
          </a:ln>
        </p:spPr>
        <p:txBody>
          <a:bodyPr lIns="38100" tIns="38100" rIns="38100" bIns="38100" anchor="ctr"/>
          <a:lstStyle/>
          <a:p>
            <a:pPr algn="ctr">
              <a:defRPr sz="3200">
                <a:solidFill>
                  <a:srgbClr val="FFFFFF"/>
                </a:solidFill>
              </a:defRPr>
            </a:pPr>
            <a:endParaRPr>
              <a:cs typeface="+mn-ea"/>
              <a:sym typeface="+mn-lt"/>
            </a:endParaRPr>
          </a:p>
        </p:txBody>
      </p:sp>
      <p:sp>
        <p:nvSpPr>
          <p:cNvPr id="10" name="矩形 9"/>
          <p:cNvSpPr/>
          <p:nvPr/>
        </p:nvSpPr>
        <p:spPr>
          <a:xfrm>
            <a:off x="1947567" y="2216870"/>
            <a:ext cx="4407735" cy="3285891"/>
          </a:xfrm>
          <a:prstGeom prst="rect">
            <a:avLst/>
          </a:prstGeom>
        </p:spPr>
        <p:txBody>
          <a:bodyPr wrap="square" lIns="91433" tIns="45716" rIns="91433" bIns="45716">
            <a:spAutoFit/>
          </a:bodyPr>
          <a:lstStyle/>
          <a:p>
            <a:pPr lvl="0">
              <a:lnSpc>
                <a:spcPct val="150000"/>
              </a:lnSpc>
              <a:defRPr/>
            </a:pPr>
            <a:r>
              <a:rPr lang="en-US" altLang="zh-CN" sz="1400" dirty="0">
                <a:solidFill>
                  <a:schemeClr val="bg1">
                    <a:lumMod val="50000"/>
                  </a:schemeClr>
                </a:solidFill>
                <a:cs typeface="+mn-ea"/>
                <a:sym typeface="+mn-lt"/>
              </a:rPr>
              <a:t>TF-IDF</a:t>
            </a:r>
            <a:r>
              <a:rPr lang="zh-CN" altLang="en-US" sz="1400" dirty="0">
                <a:solidFill>
                  <a:schemeClr val="bg1">
                    <a:lumMod val="50000"/>
                  </a:schemeClr>
                </a:solidFill>
                <a:cs typeface="+mn-ea"/>
                <a:sym typeface="+mn-lt"/>
              </a:rPr>
              <a:t>算法是一种数值统计方法，用于反映一个词对于预料中某篇文档的重要性，它的主要思想为：如果某个词在一篇文档中出现的频率高，即</a:t>
            </a:r>
            <a:r>
              <a:rPr lang="en-US" altLang="zh-CN" sz="1400" dirty="0">
                <a:solidFill>
                  <a:schemeClr val="bg1">
                    <a:lumMod val="50000"/>
                  </a:schemeClr>
                </a:solidFill>
                <a:cs typeface="+mn-ea"/>
                <a:sym typeface="+mn-lt"/>
              </a:rPr>
              <a:t>TF</a:t>
            </a:r>
            <a:r>
              <a:rPr lang="zh-CN" altLang="en-US" sz="1400" dirty="0">
                <a:solidFill>
                  <a:schemeClr val="bg1">
                    <a:lumMod val="50000"/>
                  </a:schemeClr>
                </a:solidFill>
                <a:cs typeface="+mn-ea"/>
                <a:sym typeface="+mn-lt"/>
              </a:rPr>
              <a:t>高；并且在其他文档中很少出现，即</a:t>
            </a:r>
            <a:r>
              <a:rPr lang="en-US" altLang="zh-CN" sz="1400" dirty="0">
                <a:solidFill>
                  <a:schemeClr val="bg1">
                    <a:lumMod val="50000"/>
                  </a:schemeClr>
                </a:solidFill>
                <a:cs typeface="+mn-ea"/>
                <a:sym typeface="+mn-lt"/>
              </a:rPr>
              <a:t>IDF</a:t>
            </a:r>
            <a:r>
              <a:rPr lang="zh-CN" altLang="en-US" sz="1400" dirty="0">
                <a:solidFill>
                  <a:schemeClr val="bg1">
                    <a:lumMod val="50000"/>
                  </a:schemeClr>
                </a:solidFill>
                <a:cs typeface="+mn-ea"/>
                <a:sym typeface="+mn-lt"/>
              </a:rPr>
              <a:t>高，则认为这个词具有很好的类别区分能力。</a:t>
            </a:r>
            <a:r>
              <a:rPr lang="en-US" altLang="zh-CN" sz="1400" dirty="0">
                <a:solidFill>
                  <a:schemeClr val="bg1">
                    <a:lumMod val="50000"/>
                  </a:schemeClr>
                </a:solidFill>
                <a:cs typeface="+mn-ea"/>
                <a:sym typeface="+mn-lt"/>
              </a:rPr>
              <a:t>TF</a:t>
            </a:r>
            <a:r>
              <a:rPr lang="zh-CN" altLang="en-US" sz="1400" dirty="0">
                <a:solidFill>
                  <a:schemeClr val="bg1">
                    <a:lumMod val="50000"/>
                  </a:schemeClr>
                </a:solidFill>
                <a:cs typeface="+mn-ea"/>
                <a:sym typeface="+mn-lt"/>
              </a:rPr>
              <a:t>为词频，表示词</a:t>
            </a:r>
            <a:r>
              <a:rPr lang="en-US" altLang="zh-CN" sz="1400" dirty="0">
                <a:solidFill>
                  <a:schemeClr val="bg1">
                    <a:lumMod val="50000"/>
                  </a:schemeClr>
                </a:solidFill>
                <a:cs typeface="+mn-ea"/>
                <a:sym typeface="+mn-lt"/>
              </a:rPr>
              <a:t>t</a:t>
            </a:r>
            <a:r>
              <a:rPr lang="zh-CN" altLang="en-US" sz="1400" dirty="0">
                <a:solidFill>
                  <a:schemeClr val="bg1">
                    <a:lumMod val="50000"/>
                  </a:schemeClr>
                </a:solidFill>
                <a:cs typeface="+mn-ea"/>
                <a:sym typeface="+mn-lt"/>
              </a:rPr>
              <a:t>在文档</a:t>
            </a:r>
            <a:r>
              <a:rPr lang="en-US" altLang="zh-CN" sz="1400" dirty="0">
                <a:solidFill>
                  <a:schemeClr val="bg1">
                    <a:lumMod val="50000"/>
                  </a:schemeClr>
                </a:solidFill>
                <a:cs typeface="+mn-ea"/>
                <a:sym typeface="+mn-lt"/>
              </a:rPr>
              <a:t>d</a:t>
            </a:r>
            <a:r>
              <a:rPr lang="zh-CN" altLang="en-US" sz="1400" dirty="0">
                <a:solidFill>
                  <a:schemeClr val="bg1">
                    <a:lumMod val="50000"/>
                  </a:schemeClr>
                </a:solidFill>
                <a:cs typeface="+mn-ea"/>
                <a:sym typeface="+mn-lt"/>
              </a:rPr>
              <a:t>中出现的频率：</a:t>
            </a:r>
            <a:r>
              <a:rPr lang="en-US" altLang="zh-CN" sz="1400" dirty="0" err="1">
                <a:solidFill>
                  <a:schemeClr val="bg1">
                    <a:lumMod val="50000"/>
                  </a:schemeClr>
                </a:solidFill>
                <a:cs typeface="+mn-ea"/>
                <a:sym typeface="+mn-lt"/>
              </a:rPr>
              <a:t>tf</a:t>
            </a:r>
            <a:r>
              <a:rPr lang="zh-CN" altLang="en-US" sz="1400" dirty="0">
                <a:solidFill>
                  <a:schemeClr val="bg1">
                    <a:lumMod val="50000"/>
                  </a:schemeClr>
                </a:solidFill>
                <a:cs typeface="+mn-ea"/>
                <a:sym typeface="+mn-lt"/>
              </a:rPr>
              <a:t>（</a:t>
            </a:r>
            <a:r>
              <a:rPr lang="en-US" altLang="zh-CN" sz="1400" dirty="0">
                <a:solidFill>
                  <a:schemeClr val="bg1">
                    <a:lumMod val="50000"/>
                  </a:schemeClr>
                </a:solidFill>
                <a:cs typeface="+mn-ea"/>
                <a:sym typeface="+mn-lt"/>
              </a:rPr>
              <a:t>word</a:t>
            </a:r>
            <a:r>
              <a:rPr lang="zh-CN" altLang="en-US" sz="1400" dirty="0">
                <a:solidFill>
                  <a:schemeClr val="bg1">
                    <a:lumMod val="50000"/>
                  </a:schemeClr>
                </a:solidFill>
                <a:cs typeface="+mn-ea"/>
                <a:sym typeface="+mn-lt"/>
              </a:rPr>
              <a:t>）</a:t>
            </a:r>
            <a:r>
              <a:rPr lang="en-US" altLang="zh-CN" sz="1400" dirty="0">
                <a:solidFill>
                  <a:schemeClr val="bg1">
                    <a:lumMod val="50000"/>
                  </a:schemeClr>
                </a:solidFill>
                <a:cs typeface="+mn-ea"/>
                <a:sym typeface="+mn-lt"/>
              </a:rPr>
              <a:t>= (word</a:t>
            </a:r>
            <a:r>
              <a:rPr lang="zh-CN" altLang="en-US" sz="1400" dirty="0">
                <a:solidFill>
                  <a:schemeClr val="bg1">
                    <a:lumMod val="50000"/>
                  </a:schemeClr>
                </a:solidFill>
                <a:cs typeface="+mn-ea"/>
                <a:sym typeface="+mn-lt"/>
              </a:rPr>
              <a:t>在文档中出现的次数）</a:t>
            </a:r>
            <a:r>
              <a:rPr lang="en-US" altLang="zh-CN" sz="1400" dirty="0">
                <a:solidFill>
                  <a:schemeClr val="bg1">
                    <a:lumMod val="50000"/>
                  </a:schemeClr>
                </a:solidFill>
                <a:cs typeface="+mn-ea"/>
                <a:sym typeface="+mn-lt"/>
              </a:rPr>
              <a:t>/ (</a:t>
            </a:r>
            <a:r>
              <a:rPr lang="zh-CN" altLang="en-US" sz="1400" dirty="0">
                <a:solidFill>
                  <a:schemeClr val="bg1">
                    <a:lumMod val="50000"/>
                  </a:schemeClr>
                </a:solidFill>
                <a:cs typeface="+mn-ea"/>
                <a:sym typeface="+mn-lt"/>
              </a:rPr>
              <a:t>文档总词数）</a:t>
            </a:r>
            <a:r>
              <a:rPr lang="en-US" altLang="zh-CN" sz="1400" dirty="0">
                <a:solidFill>
                  <a:schemeClr val="bg1">
                    <a:lumMod val="50000"/>
                  </a:schemeClr>
                </a:solidFill>
                <a:cs typeface="+mn-ea"/>
                <a:sym typeface="+mn-lt"/>
              </a:rPr>
              <a:t>IDF</a:t>
            </a:r>
            <a:r>
              <a:rPr lang="zh-CN" altLang="en-US" sz="1400" dirty="0">
                <a:solidFill>
                  <a:schemeClr val="bg1">
                    <a:lumMod val="50000"/>
                  </a:schemeClr>
                </a:solidFill>
                <a:cs typeface="+mn-ea"/>
                <a:sym typeface="+mn-lt"/>
              </a:rPr>
              <a:t>常用的计算公式如下：</a:t>
            </a:r>
            <a:r>
              <a:rPr lang="en-US" altLang="zh-CN" sz="1400" dirty="0">
                <a:solidFill>
                  <a:schemeClr val="bg1">
                    <a:lumMod val="50000"/>
                  </a:schemeClr>
                </a:solidFill>
                <a:cs typeface="+mn-ea"/>
                <a:sym typeface="+mn-lt"/>
              </a:rPr>
              <a:t>|D|</a:t>
            </a:r>
            <a:r>
              <a:rPr lang="zh-CN" altLang="en-US" sz="1400" dirty="0">
                <a:solidFill>
                  <a:schemeClr val="bg1">
                    <a:lumMod val="50000"/>
                  </a:schemeClr>
                </a:solidFill>
                <a:cs typeface="+mn-ea"/>
                <a:sym typeface="+mn-lt"/>
              </a:rPr>
              <a:t>为文档集中的总文档数，为文档中出现词</a:t>
            </a:r>
            <a:r>
              <a:rPr lang="en-US" altLang="zh-CN" sz="1400" dirty="0" err="1">
                <a:solidFill>
                  <a:schemeClr val="bg1">
                    <a:lumMod val="50000"/>
                  </a:schemeClr>
                </a:solidFill>
                <a:cs typeface="+mn-ea"/>
                <a:sym typeface="+mn-lt"/>
              </a:rPr>
              <a:t>i</a:t>
            </a:r>
            <a:r>
              <a:rPr lang="zh-CN" altLang="en-US" sz="1400" dirty="0">
                <a:solidFill>
                  <a:schemeClr val="bg1">
                    <a:lumMod val="50000"/>
                  </a:schemeClr>
                </a:solidFill>
                <a:cs typeface="+mn-ea"/>
                <a:sym typeface="+mn-lt"/>
              </a:rPr>
              <a:t>的文档数量。分母加</a:t>
            </a:r>
            <a:r>
              <a:rPr lang="en-US" altLang="zh-CN" sz="1400" dirty="0">
                <a:solidFill>
                  <a:schemeClr val="bg1">
                    <a:lumMod val="50000"/>
                  </a:schemeClr>
                </a:solidFill>
                <a:cs typeface="+mn-ea"/>
                <a:sym typeface="+mn-lt"/>
              </a:rPr>
              <a:t>1</a:t>
            </a:r>
            <a:r>
              <a:rPr lang="zh-CN" altLang="en-US" sz="1400" dirty="0">
                <a:solidFill>
                  <a:schemeClr val="bg1">
                    <a:lumMod val="50000"/>
                  </a:schemeClr>
                </a:solidFill>
                <a:cs typeface="+mn-ea"/>
                <a:sym typeface="+mn-lt"/>
              </a:rPr>
              <a:t>是采用了拉普拉斯平滑，避免有部分新的词没有在语料库中出现过从而导致分母为零的情况。</a:t>
            </a:r>
            <a:endParaRPr lang="zh-CN" altLang="en-US" sz="1400" dirty="0">
              <a:solidFill>
                <a:schemeClr val="bg1">
                  <a:lumMod val="50000"/>
                </a:schemeClr>
              </a:solidFill>
              <a:cs typeface="+mn-ea"/>
              <a:sym typeface="+mn-lt"/>
            </a:endParaRPr>
          </a:p>
        </p:txBody>
      </p:sp>
      <p:sp>
        <p:nvSpPr>
          <p:cNvPr id="11" name="矩形 10"/>
          <p:cNvSpPr/>
          <p:nvPr/>
        </p:nvSpPr>
        <p:spPr>
          <a:xfrm>
            <a:off x="1947567" y="1676527"/>
            <a:ext cx="1934520" cy="400101"/>
          </a:xfrm>
          <a:prstGeom prst="rect">
            <a:avLst/>
          </a:prstGeom>
        </p:spPr>
        <p:txBody>
          <a:bodyPr wrap="square" lIns="91433" tIns="45716" rIns="91433" bIns="45716">
            <a:spAutoFit/>
          </a:bodyPr>
          <a:lstStyle/>
          <a:p>
            <a:pPr lvl="0">
              <a:defRPr/>
            </a:pPr>
            <a:r>
              <a:rPr lang="en-US" altLang="zh-CN" sz="2000" dirty="0">
                <a:solidFill>
                  <a:schemeClr val="bg1">
                    <a:lumMod val="50000"/>
                  </a:schemeClr>
                </a:solidFill>
                <a:cs typeface="+mn-ea"/>
                <a:sym typeface="+mn-lt"/>
              </a:rPr>
              <a:t>TF-IDF</a:t>
            </a:r>
            <a:r>
              <a:rPr lang="zh-CN" altLang="en-US" sz="2000" dirty="0">
                <a:solidFill>
                  <a:schemeClr val="bg1">
                    <a:lumMod val="50000"/>
                  </a:schemeClr>
                </a:solidFill>
                <a:cs typeface="+mn-ea"/>
                <a:sym typeface="+mn-lt"/>
              </a:rPr>
              <a:t>算法</a:t>
            </a:r>
            <a:endParaRPr kumimoji="0" lang="zh-CN" altLang="en-US" sz="186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12" name="矩形 11"/>
          <p:cNvSpPr/>
          <p:nvPr/>
        </p:nvSpPr>
        <p:spPr>
          <a:xfrm>
            <a:off x="7614094" y="2216870"/>
            <a:ext cx="4407735" cy="2962726"/>
          </a:xfrm>
          <a:prstGeom prst="rect">
            <a:avLst/>
          </a:prstGeom>
        </p:spPr>
        <p:txBody>
          <a:bodyPr wrap="square" lIns="91433" tIns="45716" rIns="91433" bIns="45716">
            <a:spAutoFit/>
          </a:bodyPr>
          <a:lstStyle/>
          <a:p>
            <a:pPr>
              <a:lnSpc>
                <a:spcPct val="150000"/>
              </a:lnSpc>
              <a:defRPr/>
            </a:pPr>
            <a:r>
              <a:rPr lang="en-US" altLang="zh-CN" sz="1400" dirty="0" err="1">
                <a:solidFill>
                  <a:schemeClr val="bg1">
                    <a:lumMod val="50000"/>
                  </a:schemeClr>
                </a:solidFill>
                <a:cs typeface="+mn-ea"/>
                <a:sym typeface="+mn-lt"/>
              </a:rPr>
              <a:t>TextRank</a:t>
            </a:r>
            <a:r>
              <a:rPr lang="zh-CN" altLang="en-US" sz="1400" dirty="0">
                <a:solidFill>
                  <a:schemeClr val="bg1">
                    <a:lumMod val="50000"/>
                  </a:schemeClr>
                </a:solidFill>
                <a:cs typeface="+mn-ea"/>
                <a:sym typeface="+mn-lt"/>
              </a:rPr>
              <a:t>算法此种算法的一个重要特点是可以脱离语料库的背景，仅对单篇文档进行分析就可以提取该文档的关键词。基本思想来源于</a:t>
            </a:r>
            <a:r>
              <a:rPr lang="en-US" altLang="zh-CN" sz="1400" dirty="0">
                <a:solidFill>
                  <a:schemeClr val="bg1">
                    <a:lumMod val="50000"/>
                  </a:schemeClr>
                </a:solidFill>
                <a:cs typeface="+mn-ea"/>
                <a:sym typeface="+mn-lt"/>
              </a:rPr>
              <a:t>Google</a:t>
            </a:r>
            <a:r>
              <a:rPr lang="zh-CN" altLang="en-US" sz="1400" dirty="0">
                <a:solidFill>
                  <a:schemeClr val="bg1">
                    <a:lumMod val="50000"/>
                  </a:schemeClr>
                </a:solidFill>
                <a:cs typeface="+mn-ea"/>
                <a:sym typeface="+mn-lt"/>
              </a:rPr>
              <a:t>的</a:t>
            </a:r>
            <a:r>
              <a:rPr lang="en-US" altLang="zh-CN" sz="1400" dirty="0">
                <a:solidFill>
                  <a:schemeClr val="bg1">
                    <a:lumMod val="50000"/>
                  </a:schemeClr>
                </a:solidFill>
                <a:cs typeface="+mn-ea"/>
                <a:sym typeface="+mn-lt"/>
              </a:rPr>
              <a:t>PageRank</a:t>
            </a:r>
            <a:r>
              <a:rPr lang="zh-CN" altLang="en-US" sz="1400" dirty="0">
                <a:solidFill>
                  <a:schemeClr val="bg1">
                    <a:lumMod val="50000"/>
                  </a:schemeClr>
                </a:solidFill>
                <a:cs typeface="+mn-ea"/>
                <a:sym typeface="+mn-lt"/>
              </a:rPr>
              <a:t>算法。这种算法是</a:t>
            </a:r>
            <a:r>
              <a:rPr lang="en-US" altLang="zh-CN" sz="1400" dirty="0">
                <a:solidFill>
                  <a:schemeClr val="bg1">
                    <a:lumMod val="50000"/>
                  </a:schemeClr>
                </a:solidFill>
                <a:cs typeface="+mn-ea"/>
                <a:sym typeface="+mn-lt"/>
              </a:rPr>
              <a:t>1997</a:t>
            </a:r>
            <a:r>
              <a:rPr lang="zh-CN" altLang="en-US" sz="1400" dirty="0">
                <a:solidFill>
                  <a:schemeClr val="bg1">
                    <a:lumMod val="50000"/>
                  </a:schemeClr>
                </a:solidFill>
                <a:cs typeface="+mn-ea"/>
                <a:sym typeface="+mn-lt"/>
              </a:rPr>
              <a:t>年，</a:t>
            </a:r>
            <a:r>
              <a:rPr lang="en-US" altLang="zh-CN" sz="1400" dirty="0">
                <a:solidFill>
                  <a:schemeClr val="bg1">
                    <a:lumMod val="50000"/>
                  </a:schemeClr>
                </a:solidFill>
                <a:cs typeface="+mn-ea"/>
                <a:sym typeface="+mn-lt"/>
              </a:rPr>
              <a:t>Google</a:t>
            </a:r>
            <a:r>
              <a:rPr lang="zh-CN" altLang="en-US" sz="1400" dirty="0">
                <a:solidFill>
                  <a:schemeClr val="bg1">
                    <a:lumMod val="50000"/>
                  </a:schemeClr>
                </a:solidFill>
                <a:cs typeface="+mn-ea"/>
                <a:sym typeface="+mn-lt"/>
              </a:rPr>
              <a:t>创始人拉里</a:t>
            </a:r>
            <a:r>
              <a:rPr lang="en-US" altLang="zh-CN" sz="1400" dirty="0">
                <a:solidFill>
                  <a:schemeClr val="bg1">
                    <a:lumMod val="50000"/>
                  </a:schemeClr>
                </a:solidFill>
                <a:cs typeface="+mn-ea"/>
                <a:sym typeface="+mn-lt"/>
              </a:rPr>
              <a:t>.</a:t>
            </a:r>
            <a:r>
              <a:rPr lang="zh-CN" altLang="en-US" sz="1400" dirty="0">
                <a:solidFill>
                  <a:schemeClr val="bg1">
                    <a:lumMod val="50000"/>
                  </a:schemeClr>
                </a:solidFill>
                <a:cs typeface="+mn-ea"/>
                <a:sym typeface="+mn-lt"/>
              </a:rPr>
              <a:t>佩奇和谢尔盖</a:t>
            </a:r>
            <a:r>
              <a:rPr lang="en-US" altLang="zh-CN" sz="1400" dirty="0">
                <a:solidFill>
                  <a:schemeClr val="bg1">
                    <a:lumMod val="50000"/>
                  </a:schemeClr>
                </a:solidFill>
                <a:cs typeface="+mn-ea"/>
                <a:sym typeface="+mn-lt"/>
              </a:rPr>
              <a:t>.</a:t>
            </a:r>
            <a:r>
              <a:rPr lang="zh-CN" altLang="en-US" sz="1400" dirty="0">
                <a:solidFill>
                  <a:schemeClr val="bg1">
                    <a:lumMod val="50000"/>
                  </a:schemeClr>
                </a:solidFill>
                <a:cs typeface="+mn-ea"/>
                <a:sym typeface="+mn-lt"/>
              </a:rPr>
              <a:t>布林在构建早期的搜索系统原型时提出的一种链接分析算法，基本思想有两条：</a:t>
            </a:r>
            <a:r>
              <a:rPr lang="en-US" altLang="zh-CN" sz="1400" dirty="0">
                <a:solidFill>
                  <a:schemeClr val="bg1">
                    <a:lumMod val="50000"/>
                  </a:schemeClr>
                </a:solidFill>
                <a:cs typeface="+mn-ea"/>
                <a:sym typeface="+mn-lt"/>
              </a:rPr>
              <a:t>1</a:t>
            </a:r>
            <a:r>
              <a:rPr lang="zh-CN" altLang="en-US" sz="1400" dirty="0">
                <a:solidFill>
                  <a:schemeClr val="bg1">
                    <a:lumMod val="50000"/>
                  </a:schemeClr>
                </a:solidFill>
                <a:cs typeface="+mn-ea"/>
                <a:sym typeface="+mn-lt"/>
              </a:rPr>
              <a:t>）链接数量。一个网页被越多的其他网页链接，说明这个网页越重要</a:t>
            </a:r>
            <a:r>
              <a:rPr lang="en-US" altLang="zh-CN" sz="1400" dirty="0">
                <a:solidFill>
                  <a:schemeClr val="bg1">
                    <a:lumMod val="50000"/>
                  </a:schemeClr>
                </a:solidFill>
                <a:cs typeface="+mn-ea"/>
                <a:sym typeface="+mn-lt"/>
              </a:rPr>
              <a:t>2</a:t>
            </a:r>
            <a:r>
              <a:rPr lang="zh-CN" altLang="en-US" sz="1400" dirty="0">
                <a:solidFill>
                  <a:schemeClr val="bg1">
                    <a:lumMod val="50000"/>
                  </a:schemeClr>
                </a:solidFill>
                <a:cs typeface="+mn-ea"/>
                <a:sym typeface="+mn-lt"/>
              </a:rPr>
              <a:t>）链接质量。一个网页被一个越高权值的网页链接，也能表明这个网页越重要。</a:t>
            </a:r>
            <a:endParaRPr lang="zh-CN" altLang="en-US" sz="1400" dirty="0">
              <a:solidFill>
                <a:schemeClr val="bg1">
                  <a:lumMod val="50000"/>
                </a:schemeClr>
              </a:solidFill>
              <a:cs typeface="+mn-ea"/>
              <a:sym typeface="+mn-lt"/>
            </a:endParaRPr>
          </a:p>
        </p:txBody>
      </p:sp>
      <p:sp>
        <p:nvSpPr>
          <p:cNvPr id="13" name="矩形 12"/>
          <p:cNvSpPr/>
          <p:nvPr/>
        </p:nvSpPr>
        <p:spPr>
          <a:xfrm>
            <a:off x="7644741" y="1770146"/>
            <a:ext cx="1934520" cy="400101"/>
          </a:xfrm>
          <a:prstGeom prst="rect">
            <a:avLst/>
          </a:prstGeom>
        </p:spPr>
        <p:txBody>
          <a:bodyPr wrap="square" lIns="91433" tIns="45716" rIns="91433" bIns="45716">
            <a:spAutoFit/>
          </a:bodyPr>
          <a:lstStyle/>
          <a:p>
            <a:pPr lvl="0">
              <a:defRPr/>
            </a:pPr>
            <a:r>
              <a:rPr lang="en-US" altLang="zh-CN" sz="2000" dirty="0" err="1">
                <a:solidFill>
                  <a:schemeClr val="bg1">
                    <a:lumMod val="50000"/>
                  </a:schemeClr>
                </a:solidFill>
                <a:cs typeface="+mn-ea"/>
                <a:sym typeface="+mn-lt"/>
              </a:rPr>
              <a:t>TextRank</a:t>
            </a:r>
            <a:r>
              <a:rPr lang="zh-CN" altLang="en-US" sz="2000" dirty="0">
                <a:solidFill>
                  <a:schemeClr val="bg1">
                    <a:lumMod val="50000"/>
                  </a:schemeClr>
                </a:solidFill>
                <a:cs typeface="+mn-ea"/>
                <a:sym typeface="+mn-lt"/>
              </a:rPr>
              <a:t>算法</a:t>
            </a:r>
            <a:endParaRPr kumimoji="0" lang="zh-CN" altLang="en-US" sz="186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250" fill="hold"/>
                                        <p:tgtEl>
                                          <p:spTgt spid="11"/>
                                        </p:tgtEl>
                                        <p:attrNameLst>
                                          <p:attrName>ppt_w</p:attrName>
                                        </p:attrNameLst>
                                      </p:cBhvr>
                                      <p:tavLst>
                                        <p:tav tm="0">
                                          <p:val>
                                            <p:fltVal val="0"/>
                                          </p:val>
                                        </p:tav>
                                        <p:tav tm="100000">
                                          <p:val>
                                            <p:strVal val="#ppt_w"/>
                                          </p:val>
                                        </p:tav>
                                      </p:tavLst>
                                    </p:anim>
                                    <p:anim calcmode="lin" valueType="num">
                                      <p:cBhvr>
                                        <p:cTn id="8" dur="250" fill="hold"/>
                                        <p:tgtEl>
                                          <p:spTgt spid="11"/>
                                        </p:tgtEl>
                                        <p:attrNameLst>
                                          <p:attrName>ppt_h</p:attrName>
                                        </p:attrNameLst>
                                      </p:cBhvr>
                                      <p:tavLst>
                                        <p:tav tm="0">
                                          <p:val>
                                            <p:fltVal val="0"/>
                                          </p:val>
                                        </p:tav>
                                        <p:tav tm="100000">
                                          <p:val>
                                            <p:strVal val="#ppt_h"/>
                                          </p:val>
                                        </p:tav>
                                      </p:tavLst>
                                    </p:anim>
                                    <p:animEffect transition="in" filter="fade">
                                      <p:cBhvr>
                                        <p:cTn id="9" dur="250"/>
                                        <p:tgtEl>
                                          <p:spTgt spid="11"/>
                                        </p:tgtEl>
                                      </p:cBhvr>
                                    </p:animEffect>
                                  </p:childTnLst>
                                </p:cTn>
                              </p:par>
                            </p:childTnLst>
                          </p:cTn>
                        </p:par>
                        <p:par>
                          <p:cTn id="10" fill="hold">
                            <p:stCondLst>
                              <p:cond delay="500"/>
                            </p:stCondLst>
                            <p:childTnLst>
                              <p:par>
                                <p:cTn id="11" presetID="53" presetClass="entr" presetSubtype="16" fill="hold" grpId="0" nodeType="afterEffect">
                                  <p:stCondLst>
                                    <p:cond delay="0"/>
                                  </p:stCondLst>
                                  <p:iterate type="lt">
                                    <p:tmPct val="4054"/>
                                  </p:iterate>
                                  <p:childTnLst>
                                    <p:set>
                                      <p:cBhvr>
                                        <p:cTn id="12" dur="1" fill="hold">
                                          <p:stCondLst>
                                            <p:cond delay="0"/>
                                          </p:stCondLst>
                                        </p:cTn>
                                        <p:tgtEl>
                                          <p:spTgt spid="10"/>
                                        </p:tgtEl>
                                        <p:attrNameLst>
                                          <p:attrName>style.visibility</p:attrName>
                                        </p:attrNameLst>
                                      </p:cBhvr>
                                      <p:to>
                                        <p:strVal val="visible"/>
                                      </p:to>
                                    </p:set>
                                    <p:anim calcmode="lin" valueType="num">
                                      <p:cBhvr>
                                        <p:cTn id="13" dur="250" fill="hold"/>
                                        <p:tgtEl>
                                          <p:spTgt spid="10"/>
                                        </p:tgtEl>
                                        <p:attrNameLst>
                                          <p:attrName>ppt_w</p:attrName>
                                        </p:attrNameLst>
                                      </p:cBhvr>
                                      <p:tavLst>
                                        <p:tav tm="0">
                                          <p:val>
                                            <p:fltVal val="0"/>
                                          </p:val>
                                        </p:tav>
                                        <p:tav tm="100000">
                                          <p:val>
                                            <p:strVal val="#ppt_w"/>
                                          </p:val>
                                        </p:tav>
                                      </p:tavLst>
                                    </p:anim>
                                    <p:anim calcmode="lin" valueType="num">
                                      <p:cBhvr>
                                        <p:cTn id="14" dur="250" fill="hold"/>
                                        <p:tgtEl>
                                          <p:spTgt spid="10"/>
                                        </p:tgtEl>
                                        <p:attrNameLst>
                                          <p:attrName>ppt_h</p:attrName>
                                        </p:attrNameLst>
                                      </p:cBhvr>
                                      <p:tavLst>
                                        <p:tav tm="0">
                                          <p:val>
                                            <p:fltVal val="0"/>
                                          </p:val>
                                        </p:tav>
                                        <p:tav tm="100000">
                                          <p:val>
                                            <p:strVal val="#ppt_h"/>
                                          </p:val>
                                        </p:tav>
                                      </p:tavLst>
                                    </p:anim>
                                    <p:animEffect transition="in" filter="fade">
                                      <p:cBhvr>
                                        <p:cTn id="15" dur="250"/>
                                        <p:tgtEl>
                                          <p:spTgt spid="10"/>
                                        </p:tgtEl>
                                      </p:cBhvr>
                                    </p:animEffect>
                                  </p:childTnLst>
                                </p:cTn>
                              </p:par>
                            </p:childTnLst>
                          </p:cTn>
                        </p:par>
                        <p:par>
                          <p:cTn id="16" fill="hold">
                            <p:stCondLst>
                              <p:cond delay="3003"/>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250" fill="hold"/>
                                        <p:tgtEl>
                                          <p:spTgt spid="13"/>
                                        </p:tgtEl>
                                        <p:attrNameLst>
                                          <p:attrName>ppt_w</p:attrName>
                                        </p:attrNameLst>
                                      </p:cBhvr>
                                      <p:tavLst>
                                        <p:tav tm="0">
                                          <p:val>
                                            <p:fltVal val="0"/>
                                          </p:val>
                                        </p:tav>
                                        <p:tav tm="100000">
                                          <p:val>
                                            <p:strVal val="#ppt_w"/>
                                          </p:val>
                                        </p:tav>
                                      </p:tavLst>
                                    </p:anim>
                                    <p:anim calcmode="lin" valueType="num">
                                      <p:cBhvr>
                                        <p:cTn id="20" dur="250" fill="hold"/>
                                        <p:tgtEl>
                                          <p:spTgt spid="13"/>
                                        </p:tgtEl>
                                        <p:attrNameLst>
                                          <p:attrName>ppt_h</p:attrName>
                                        </p:attrNameLst>
                                      </p:cBhvr>
                                      <p:tavLst>
                                        <p:tav tm="0">
                                          <p:val>
                                            <p:fltVal val="0"/>
                                          </p:val>
                                        </p:tav>
                                        <p:tav tm="100000">
                                          <p:val>
                                            <p:strVal val="#ppt_h"/>
                                          </p:val>
                                        </p:tav>
                                      </p:tavLst>
                                    </p:anim>
                                    <p:animEffect transition="in" filter="fade">
                                      <p:cBhvr>
                                        <p:cTn id="21" dur="250"/>
                                        <p:tgtEl>
                                          <p:spTgt spid="13"/>
                                        </p:tgtEl>
                                      </p:cBhvr>
                                    </p:animEffect>
                                  </p:childTnLst>
                                </p:cTn>
                              </p:par>
                            </p:childTnLst>
                          </p:cTn>
                        </p:par>
                        <p:par>
                          <p:cTn id="22" fill="hold">
                            <p:stCondLst>
                              <p:cond delay="3503"/>
                            </p:stCondLst>
                            <p:childTnLst>
                              <p:par>
                                <p:cTn id="23" presetID="53" presetClass="entr" presetSubtype="16" fill="hold" grpId="0" nodeType="afterEffect">
                                  <p:stCondLst>
                                    <p:cond delay="0"/>
                                  </p:stCondLst>
                                  <p:iterate type="lt">
                                    <p:tmPct val="4054"/>
                                  </p:iterate>
                                  <p:childTnLst>
                                    <p:set>
                                      <p:cBhvr>
                                        <p:cTn id="24" dur="1" fill="hold">
                                          <p:stCondLst>
                                            <p:cond delay="0"/>
                                          </p:stCondLst>
                                        </p:cTn>
                                        <p:tgtEl>
                                          <p:spTgt spid="12"/>
                                        </p:tgtEl>
                                        <p:attrNameLst>
                                          <p:attrName>style.visibility</p:attrName>
                                        </p:attrNameLst>
                                      </p:cBhvr>
                                      <p:to>
                                        <p:strVal val="visible"/>
                                      </p:to>
                                    </p:set>
                                    <p:anim calcmode="lin" valueType="num">
                                      <p:cBhvr>
                                        <p:cTn id="25" dur="250" fill="hold"/>
                                        <p:tgtEl>
                                          <p:spTgt spid="12"/>
                                        </p:tgtEl>
                                        <p:attrNameLst>
                                          <p:attrName>ppt_w</p:attrName>
                                        </p:attrNameLst>
                                      </p:cBhvr>
                                      <p:tavLst>
                                        <p:tav tm="0">
                                          <p:val>
                                            <p:fltVal val="0"/>
                                          </p:val>
                                        </p:tav>
                                        <p:tav tm="100000">
                                          <p:val>
                                            <p:strVal val="#ppt_w"/>
                                          </p:val>
                                        </p:tav>
                                      </p:tavLst>
                                    </p:anim>
                                    <p:anim calcmode="lin" valueType="num">
                                      <p:cBhvr>
                                        <p:cTn id="26" dur="250" fill="hold"/>
                                        <p:tgtEl>
                                          <p:spTgt spid="12"/>
                                        </p:tgtEl>
                                        <p:attrNameLst>
                                          <p:attrName>ppt_h</p:attrName>
                                        </p:attrNameLst>
                                      </p:cBhvr>
                                      <p:tavLst>
                                        <p:tav tm="0">
                                          <p:val>
                                            <p:fltVal val="0"/>
                                          </p:val>
                                        </p:tav>
                                        <p:tav tm="100000">
                                          <p:val>
                                            <p:strVal val="#ppt_h"/>
                                          </p:val>
                                        </p:tav>
                                      </p:tavLst>
                                    </p:anim>
                                    <p:animEffect transition="in" filter="fade">
                                      <p:cBhvr>
                                        <p:cTn id="27"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82788" y="-1557751"/>
            <a:ext cx="15983812" cy="14046898"/>
            <a:chOff x="371993" y="-1568546"/>
            <a:chExt cx="15983812" cy="14046898"/>
          </a:xfrm>
        </p:grpSpPr>
        <p:sp>
          <p:nvSpPr>
            <p:cNvPr id="28"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1008898" y="287559"/>
              <a:ext cx="1624330" cy="461665"/>
            </a:xfrm>
            <a:prstGeom prst="rect">
              <a:avLst/>
            </a:prstGeom>
            <a:noFill/>
          </p:spPr>
          <p:txBody>
            <a:bodyPr wrap="square" rtlCol="0">
              <a:spAutoFit/>
            </a:bodyPr>
            <a:lstStyle/>
            <a:p>
              <a:r>
                <a:rPr lang="zh-CN" altLang="en-US" sz="2400" dirty="0"/>
                <a:t>代码实现</a:t>
              </a:r>
              <a:endParaRPr lang="zh-CN" altLang="en-US" sz="2400" dirty="0"/>
            </a:p>
          </p:txBody>
        </p:sp>
      </p:grpSp>
      <p:sp>
        <p:nvSpPr>
          <p:cNvPr id="33" name="Shape 1499"/>
          <p:cNvSpPr/>
          <p:nvPr/>
        </p:nvSpPr>
        <p:spPr>
          <a:xfrm>
            <a:off x="7881053" y="4925831"/>
            <a:ext cx="1007435" cy="1007435"/>
          </a:xfrm>
          <a:prstGeom prst="ellipse">
            <a:avLst/>
          </a:prstGeom>
          <a:solidFill>
            <a:srgbClr val="FAFAFA"/>
          </a:solidFill>
          <a:ln w="12700">
            <a:miter lim="400000"/>
          </a:ln>
        </p:spPr>
        <p:txBody>
          <a:bodyPr lIns="25400" tIns="25400" rIns="25400" bIns="25400" anchor="ctr"/>
          <a:lstStyle/>
          <a:p>
            <a:pPr>
              <a:defRPr sz="3200">
                <a:solidFill>
                  <a:srgbClr val="FFFFFF"/>
                </a:solidFill>
              </a:defRPr>
            </a:pPr>
            <a:endParaRPr sz="1600">
              <a:cs typeface="+mn-ea"/>
              <a:sym typeface="+mn-lt"/>
            </a:endParaRPr>
          </a:p>
        </p:txBody>
      </p:sp>
      <p:sp>
        <p:nvSpPr>
          <p:cNvPr id="54" name="Shape 1520"/>
          <p:cNvSpPr/>
          <p:nvPr/>
        </p:nvSpPr>
        <p:spPr>
          <a:xfrm flipV="1">
            <a:off x="8384770" y="6190783"/>
            <a:ext cx="1" cy="719742"/>
          </a:xfrm>
          <a:prstGeom prst="line">
            <a:avLst/>
          </a:prstGeom>
          <a:ln w="25400">
            <a:solidFill>
              <a:schemeClr val="tx1">
                <a:lumMod val="75000"/>
                <a:lumOff val="25000"/>
              </a:schemeClr>
            </a:solidFill>
            <a:custDash>
              <a:ds d="200000" sp="200000"/>
            </a:custDash>
            <a:miter lim="400000"/>
            <a:tailEnd type="oval"/>
          </a:ln>
        </p:spPr>
        <p:txBody>
          <a:bodyPr lIns="25400" tIns="25400" rIns="25400" bIns="25400" anchor="ctr"/>
          <a:lstStyle/>
          <a:p>
            <a:pPr>
              <a:defRPr sz="3200"/>
            </a:pPr>
            <a:endParaRPr sz="1600">
              <a:cs typeface="+mn-ea"/>
              <a:sym typeface="+mn-lt"/>
            </a:endParaRPr>
          </a:p>
        </p:txBody>
      </p:sp>
      <p:cxnSp>
        <p:nvCxnSpPr>
          <p:cNvPr id="6" name="直接箭头连接符 5"/>
          <p:cNvCxnSpPr/>
          <p:nvPr/>
        </p:nvCxnSpPr>
        <p:spPr>
          <a:xfrm>
            <a:off x="11972925" y="3603721"/>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1">
            <a:extLst>
              <a:ext uri="{28A0092B-C50C-407E-A947-70E740481C1C}">
                <a14:useLocalDpi xmlns:a14="http://schemas.microsoft.com/office/drawing/2010/main" val="0"/>
              </a:ext>
            </a:extLst>
          </a:blip>
          <a:srcRect r="16607" b="16654"/>
          <a:stretch>
            <a:fillRect/>
          </a:stretch>
        </p:blipFill>
        <p:spPr>
          <a:xfrm>
            <a:off x="729342" y="1117872"/>
            <a:ext cx="10167258" cy="400618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82788" y="-1557751"/>
            <a:ext cx="15983812" cy="14046898"/>
            <a:chOff x="371993" y="-1568546"/>
            <a:chExt cx="15983812" cy="14046898"/>
          </a:xfrm>
        </p:grpSpPr>
        <p:sp>
          <p:nvSpPr>
            <p:cNvPr id="28"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1008898" y="287559"/>
              <a:ext cx="1624330" cy="461665"/>
            </a:xfrm>
            <a:prstGeom prst="rect">
              <a:avLst/>
            </a:prstGeom>
            <a:noFill/>
          </p:spPr>
          <p:txBody>
            <a:bodyPr wrap="square" rtlCol="0">
              <a:spAutoFit/>
            </a:bodyPr>
            <a:lstStyle/>
            <a:p>
              <a:r>
                <a:rPr lang="zh-CN" altLang="en-US" sz="2400" dirty="0"/>
                <a:t>结果展示</a:t>
              </a:r>
              <a:endParaRPr lang="zh-CN" altLang="en-US" sz="2400" dirty="0"/>
            </a:p>
          </p:txBody>
        </p:sp>
      </p:grpSp>
      <p:sp>
        <p:nvSpPr>
          <p:cNvPr id="33" name="Shape 1499"/>
          <p:cNvSpPr/>
          <p:nvPr/>
        </p:nvSpPr>
        <p:spPr>
          <a:xfrm>
            <a:off x="7881053" y="4925831"/>
            <a:ext cx="1007435" cy="1007435"/>
          </a:xfrm>
          <a:prstGeom prst="ellipse">
            <a:avLst/>
          </a:prstGeom>
          <a:solidFill>
            <a:srgbClr val="FAFAFA"/>
          </a:solidFill>
          <a:ln w="12700">
            <a:miter lim="400000"/>
          </a:ln>
        </p:spPr>
        <p:txBody>
          <a:bodyPr lIns="25400" tIns="25400" rIns="25400" bIns="25400" anchor="ctr"/>
          <a:lstStyle/>
          <a:p>
            <a:pPr>
              <a:defRPr sz="3200">
                <a:solidFill>
                  <a:srgbClr val="FFFFFF"/>
                </a:solidFill>
              </a:defRPr>
            </a:pPr>
            <a:endParaRPr sz="1600">
              <a:cs typeface="+mn-ea"/>
              <a:sym typeface="+mn-lt"/>
            </a:endParaRPr>
          </a:p>
        </p:txBody>
      </p:sp>
      <p:sp>
        <p:nvSpPr>
          <p:cNvPr id="54" name="Shape 1520"/>
          <p:cNvSpPr/>
          <p:nvPr/>
        </p:nvSpPr>
        <p:spPr>
          <a:xfrm flipV="1">
            <a:off x="8384770" y="6190783"/>
            <a:ext cx="1" cy="719742"/>
          </a:xfrm>
          <a:prstGeom prst="line">
            <a:avLst/>
          </a:prstGeom>
          <a:ln w="25400">
            <a:solidFill>
              <a:schemeClr val="tx1">
                <a:lumMod val="75000"/>
                <a:lumOff val="25000"/>
              </a:schemeClr>
            </a:solidFill>
            <a:custDash>
              <a:ds d="200000" sp="200000"/>
            </a:custDash>
            <a:miter lim="400000"/>
            <a:tailEnd type="oval"/>
          </a:ln>
        </p:spPr>
        <p:txBody>
          <a:bodyPr lIns="25400" tIns="25400" rIns="25400" bIns="25400" anchor="ctr"/>
          <a:lstStyle/>
          <a:p>
            <a:pPr>
              <a:defRPr sz="3200"/>
            </a:pPr>
            <a:endParaRPr sz="1600">
              <a:cs typeface="+mn-ea"/>
              <a:sym typeface="+mn-lt"/>
            </a:endParaRPr>
          </a:p>
        </p:txBody>
      </p:sp>
      <p:cxnSp>
        <p:nvCxnSpPr>
          <p:cNvPr id="6" name="直接箭头连接符 5"/>
          <p:cNvCxnSpPr/>
          <p:nvPr/>
        </p:nvCxnSpPr>
        <p:spPr>
          <a:xfrm>
            <a:off x="11972925" y="3603721"/>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019693" y="885730"/>
            <a:ext cx="5565387" cy="5047536"/>
          </a:xfrm>
          <a:prstGeom prst="rect">
            <a:avLst/>
          </a:prstGeom>
          <a:noFill/>
        </p:spPr>
        <p:txBody>
          <a:bodyPr wrap="square" rtlCol="0">
            <a:spAutoFit/>
          </a:bodyPr>
          <a:lstStyle/>
          <a:p>
            <a:r>
              <a:rPr lang="en-US" altLang="zh-CN" sz="1400" dirty="0"/>
              <a:t>TF-IDF result:</a:t>
            </a:r>
            <a:endParaRPr lang="en-US" altLang="zh-CN" sz="1400" dirty="0"/>
          </a:p>
          <a:p>
            <a:r>
              <a:rPr lang="zh-CN" altLang="en-US" sz="1400" dirty="0"/>
              <a:t>环境 </a:t>
            </a:r>
            <a:r>
              <a:rPr lang="en-US" altLang="zh-CN" sz="1400" dirty="0"/>
              <a:t>0.15336870384059054</a:t>
            </a:r>
            <a:endParaRPr lang="en-US" altLang="zh-CN" sz="1400" dirty="0"/>
          </a:p>
          <a:p>
            <a:r>
              <a:rPr lang="zh-CN" altLang="en-US" sz="1400" dirty="0"/>
              <a:t>环境保护 </a:t>
            </a:r>
            <a:r>
              <a:rPr lang="en-US" altLang="zh-CN" sz="1400" dirty="0"/>
              <a:t>0.13133714864743776</a:t>
            </a:r>
            <a:endParaRPr lang="en-US" altLang="zh-CN" sz="1400" dirty="0"/>
          </a:p>
          <a:p>
            <a:r>
              <a:rPr lang="zh-CN" altLang="en-US" sz="1400" dirty="0"/>
              <a:t>生态 </a:t>
            </a:r>
            <a:r>
              <a:rPr lang="en-US" altLang="zh-CN" sz="1400" dirty="0"/>
              <a:t>0.10304869039012042</a:t>
            </a:r>
            <a:endParaRPr lang="en-US" altLang="zh-CN" sz="1400" dirty="0"/>
          </a:p>
          <a:p>
            <a:r>
              <a:rPr lang="zh-CN" altLang="en-US" sz="1400" dirty="0"/>
              <a:t>环境影响 </a:t>
            </a:r>
            <a:r>
              <a:rPr lang="en-US" altLang="zh-CN" sz="1400" dirty="0"/>
              <a:t>0.07853962422418911</a:t>
            </a:r>
            <a:endParaRPr lang="en-US" altLang="zh-CN" sz="1400" dirty="0"/>
          </a:p>
          <a:p>
            <a:r>
              <a:rPr lang="zh-CN" altLang="en-US" sz="1400" dirty="0"/>
              <a:t>污染物 </a:t>
            </a:r>
            <a:r>
              <a:rPr lang="en-US" altLang="zh-CN" sz="1400" dirty="0"/>
              <a:t>0.06297794558399179</a:t>
            </a:r>
            <a:endParaRPr lang="en-US" altLang="zh-CN" sz="1400" dirty="0"/>
          </a:p>
          <a:p>
            <a:r>
              <a:rPr lang="zh-CN" altLang="en-US" sz="1400" dirty="0"/>
              <a:t>重点 </a:t>
            </a:r>
            <a:r>
              <a:rPr lang="en-US" altLang="zh-CN" sz="1400" dirty="0"/>
              <a:t>0.06215916199818299</a:t>
            </a:r>
            <a:endParaRPr lang="en-US" altLang="zh-CN" sz="1400" dirty="0"/>
          </a:p>
          <a:p>
            <a:r>
              <a:rPr lang="zh-CN" altLang="en-US" sz="1400" dirty="0"/>
              <a:t>部门 </a:t>
            </a:r>
            <a:r>
              <a:rPr lang="en-US" altLang="zh-CN" sz="1400" dirty="0"/>
              <a:t>0.05480184683453579</a:t>
            </a:r>
            <a:endParaRPr lang="en-US" altLang="zh-CN" sz="1400" dirty="0"/>
          </a:p>
          <a:p>
            <a:r>
              <a:rPr lang="zh-CN" altLang="en-US" sz="1400" dirty="0"/>
              <a:t>企业 </a:t>
            </a:r>
            <a:r>
              <a:rPr lang="en-US" altLang="zh-CN" sz="1400" dirty="0"/>
              <a:t>0.0522087572488664</a:t>
            </a:r>
            <a:endParaRPr lang="en-US" altLang="zh-CN" sz="1400" dirty="0"/>
          </a:p>
          <a:p>
            <a:r>
              <a:rPr lang="zh-CN" altLang="en-US" sz="1400" dirty="0"/>
              <a:t>营商 </a:t>
            </a:r>
            <a:r>
              <a:rPr lang="en-US" altLang="zh-CN" sz="1400" dirty="0"/>
              <a:t>0.04961563297886802</a:t>
            </a:r>
            <a:endParaRPr lang="en-US" altLang="zh-CN" sz="1400" dirty="0"/>
          </a:p>
          <a:p>
            <a:r>
              <a:rPr lang="zh-CN" altLang="en-US" sz="1400" dirty="0"/>
              <a:t>规划 </a:t>
            </a:r>
            <a:r>
              <a:rPr lang="en-US" altLang="zh-CN" sz="1400" dirty="0"/>
              <a:t>0.04749508207114425</a:t>
            </a:r>
            <a:endParaRPr lang="en-US" altLang="zh-CN" sz="1400" dirty="0"/>
          </a:p>
          <a:p>
            <a:r>
              <a:rPr lang="en-US" altLang="zh-CN" sz="1400" dirty="0"/>
              <a:t>++++++++++++++++++++++++++++++++</a:t>
            </a:r>
            <a:endParaRPr lang="en-US" altLang="zh-CN" sz="1400" dirty="0"/>
          </a:p>
          <a:p>
            <a:r>
              <a:rPr lang="en-US" altLang="zh-CN" sz="1400" dirty="0" err="1"/>
              <a:t>TextRank</a:t>
            </a:r>
            <a:r>
              <a:rPr lang="en-US" altLang="zh-CN" sz="1400" dirty="0"/>
              <a:t> result:</a:t>
            </a:r>
            <a:endParaRPr lang="en-US" altLang="zh-CN" sz="1400" dirty="0"/>
          </a:p>
          <a:p>
            <a:r>
              <a:rPr lang="zh-CN" altLang="en-US" sz="1400" dirty="0"/>
              <a:t>环境 </a:t>
            </a:r>
            <a:r>
              <a:rPr lang="en-US" altLang="zh-CN" sz="1400" dirty="0"/>
              <a:t>1.0</a:t>
            </a:r>
            <a:endParaRPr lang="en-US" altLang="zh-CN" sz="1400" dirty="0"/>
          </a:p>
          <a:p>
            <a:r>
              <a:rPr lang="zh-CN" altLang="en-US" sz="1400" dirty="0"/>
              <a:t>生态 </a:t>
            </a:r>
            <a:r>
              <a:rPr lang="en-US" altLang="zh-CN" sz="1400" dirty="0"/>
              <a:t>0.5119815970811694</a:t>
            </a:r>
            <a:endParaRPr lang="en-US" altLang="zh-CN" sz="1400" dirty="0"/>
          </a:p>
          <a:p>
            <a:r>
              <a:rPr lang="zh-CN" altLang="en-US" sz="1400" dirty="0"/>
              <a:t>环境保护 </a:t>
            </a:r>
            <a:r>
              <a:rPr lang="en-US" altLang="zh-CN" sz="1400" dirty="0"/>
              <a:t>0.5081131673420295</a:t>
            </a:r>
            <a:endParaRPr lang="en-US" altLang="zh-CN" sz="1400" dirty="0"/>
          </a:p>
          <a:p>
            <a:r>
              <a:rPr lang="zh-CN" altLang="en-US" sz="1400" dirty="0"/>
              <a:t>重点 </a:t>
            </a:r>
            <a:r>
              <a:rPr lang="en-US" altLang="zh-CN" sz="1400" dirty="0"/>
              <a:t>0.48924385686940697</a:t>
            </a:r>
            <a:endParaRPr lang="en-US" altLang="zh-CN" sz="1400" dirty="0"/>
          </a:p>
          <a:p>
            <a:r>
              <a:rPr lang="zh-CN" altLang="en-US" sz="1400" dirty="0"/>
              <a:t>企业 </a:t>
            </a:r>
            <a:r>
              <a:rPr lang="en-US" altLang="zh-CN" sz="1400" dirty="0"/>
              <a:t>0.4531268334400598</a:t>
            </a:r>
            <a:endParaRPr lang="en-US" altLang="zh-CN" sz="1400" dirty="0"/>
          </a:p>
          <a:p>
            <a:r>
              <a:rPr lang="zh-CN" altLang="en-US" sz="1400" dirty="0"/>
              <a:t>国家 </a:t>
            </a:r>
            <a:r>
              <a:rPr lang="en-US" altLang="zh-CN" sz="1400" dirty="0"/>
              <a:t>0.3677291652006066</a:t>
            </a:r>
            <a:endParaRPr lang="en-US" altLang="zh-CN" sz="1400" dirty="0"/>
          </a:p>
          <a:p>
            <a:r>
              <a:rPr lang="zh-CN" altLang="en-US" sz="1400" dirty="0"/>
              <a:t>环境影响 </a:t>
            </a:r>
            <a:r>
              <a:rPr lang="en-US" altLang="zh-CN" sz="1400" dirty="0"/>
              <a:t>0.27607937513891434</a:t>
            </a:r>
            <a:endParaRPr lang="en-US" altLang="zh-CN" sz="1400" dirty="0"/>
          </a:p>
          <a:p>
            <a:r>
              <a:rPr lang="zh-CN" altLang="en-US" sz="1400" dirty="0"/>
              <a:t>部门 </a:t>
            </a:r>
            <a:r>
              <a:rPr lang="en-US" altLang="zh-CN" sz="1400" dirty="0"/>
              <a:t>0.25208152444458326</a:t>
            </a:r>
            <a:endParaRPr lang="en-US" altLang="zh-CN" sz="1400" dirty="0"/>
          </a:p>
          <a:p>
            <a:r>
              <a:rPr lang="zh-CN" altLang="en-US" sz="1400" dirty="0"/>
              <a:t>污染物 </a:t>
            </a:r>
            <a:r>
              <a:rPr lang="en-US" altLang="zh-CN" sz="1400" dirty="0"/>
              <a:t>0.24289552311788384</a:t>
            </a:r>
            <a:endParaRPr lang="en-US" altLang="zh-CN" sz="1400" dirty="0"/>
          </a:p>
          <a:p>
            <a:r>
              <a:rPr lang="zh-CN" altLang="en-US" sz="1400" dirty="0"/>
              <a:t>地区 </a:t>
            </a:r>
            <a:r>
              <a:rPr lang="en-US" altLang="zh-CN" sz="1400" dirty="0"/>
              <a:t>0.242466369951391</a:t>
            </a:r>
            <a:endParaRPr lang="zh-CN" altLang="en-US" dirty="0"/>
          </a:p>
        </p:txBody>
      </p:sp>
      <p:pic>
        <p:nvPicPr>
          <p:cNvPr id="14" name="图片 13"/>
          <p:cNvPicPr>
            <a:picLocks noChangeAspect="1"/>
          </p:cNvPicPr>
          <p:nvPr/>
        </p:nvPicPr>
        <p:blipFill rotWithShape="1">
          <a:blip r:embed="rId1"/>
          <a:srcRect l="-160" r="28711"/>
          <a:stretch>
            <a:fillRect/>
          </a:stretch>
        </p:blipFill>
        <p:spPr>
          <a:xfrm>
            <a:off x="5552417" y="1100550"/>
            <a:ext cx="6210428" cy="461789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3"/>
          <p:cNvSpPr/>
          <p:nvPr/>
        </p:nvSpPr>
        <p:spPr>
          <a:xfrm>
            <a:off x="-3316755" y="-4576421"/>
            <a:ext cx="7054950" cy="705495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流程图: 接点 4"/>
          <p:cNvSpPr/>
          <p:nvPr/>
        </p:nvSpPr>
        <p:spPr>
          <a:xfrm>
            <a:off x="10210800" y="-853440"/>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流程图: 接点 5"/>
          <p:cNvSpPr/>
          <p:nvPr/>
        </p:nvSpPr>
        <p:spPr>
          <a:xfrm>
            <a:off x="10761880" y="5695949"/>
            <a:ext cx="681991" cy="681991"/>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流程图: 接点 12"/>
          <p:cNvSpPr/>
          <p:nvPr/>
        </p:nvSpPr>
        <p:spPr>
          <a:xfrm>
            <a:off x="-2293189" y="4989072"/>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流程图: 接点 6"/>
          <p:cNvSpPr/>
          <p:nvPr/>
        </p:nvSpPr>
        <p:spPr>
          <a:xfrm>
            <a:off x="10989311" y="2478529"/>
            <a:ext cx="382170" cy="382170"/>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流程图: 接点 7"/>
          <p:cNvSpPr/>
          <p:nvPr/>
        </p:nvSpPr>
        <p:spPr>
          <a:xfrm>
            <a:off x="1042570" y="4698827"/>
            <a:ext cx="580490" cy="580490"/>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流程图: 接点 8"/>
          <p:cNvSpPr/>
          <p:nvPr/>
        </p:nvSpPr>
        <p:spPr>
          <a:xfrm>
            <a:off x="1172310" y="1223236"/>
            <a:ext cx="450750" cy="450750"/>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2789658" y="2234730"/>
            <a:ext cx="6659142" cy="1569660"/>
          </a:xfrm>
          <a:prstGeom prst="rect">
            <a:avLst/>
          </a:prstGeom>
          <a:effectLst/>
        </p:spPr>
        <p:txBody>
          <a:bodyPr wrap="square">
            <a:spAutoFit/>
          </a:bodyPr>
          <a:lstStyle/>
          <a:p>
            <a:pPr algn="dist">
              <a:defRPr/>
            </a:pPr>
            <a:r>
              <a:rPr lang="zh-CN" altLang="en-US" sz="9600" spc="-300" dirty="0">
                <a:solidFill>
                  <a:schemeClr val="bg2">
                    <a:lumMod val="25000"/>
                  </a:schemeClr>
                </a:solidFill>
                <a:effectLst>
                  <a:outerShdw blurRad="76200" dist="88900" dir="2700000" algn="tl" rotWithShape="0">
                    <a:schemeClr val="accent2">
                      <a:alpha val="35000"/>
                    </a:schemeClr>
                  </a:outerShdw>
                </a:effectLst>
                <a:latin typeface="方正正黑简体" panose="02000000000000000000" pitchFamily="2" charset="-122"/>
                <a:ea typeface="方正正黑简体" panose="02000000000000000000" pitchFamily="2" charset="-122"/>
                <a:cs typeface="+mn-ea"/>
                <a:sym typeface="+mn-lt"/>
              </a:rPr>
              <a:t>谢谢观看</a:t>
            </a:r>
            <a:endParaRPr lang="zh-CN" altLang="en-US" sz="9600" spc="-300" dirty="0">
              <a:solidFill>
                <a:schemeClr val="bg2">
                  <a:lumMod val="25000"/>
                </a:schemeClr>
              </a:solidFill>
              <a:effectLst>
                <a:outerShdw blurRad="76200" dist="88900" dir="2700000" algn="tl" rotWithShape="0">
                  <a:schemeClr val="accent2">
                    <a:alpha val="35000"/>
                  </a:schemeClr>
                </a:outerShdw>
              </a:effectLst>
              <a:latin typeface="方正正黑简体" panose="02000000000000000000" pitchFamily="2" charset="-122"/>
              <a:ea typeface="方正正黑简体" panose="02000000000000000000" pitchFamily="2" charset="-122"/>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82788" y="-1557751"/>
            <a:ext cx="15983812" cy="14046898"/>
            <a:chOff x="371993" y="-1568546"/>
            <a:chExt cx="15983812" cy="14046898"/>
          </a:xfrm>
        </p:grpSpPr>
        <p:sp>
          <p:nvSpPr>
            <p:cNvPr id="28"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1008898" y="287559"/>
              <a:ext cx="1624330" cy="460375"/>
            </a:xfrm>
            <a:prstGeom prst="rect">
              <a:avLst/>
            </a:prstGeom>
            <a:noFill/>
          </p:spPr>
          <p:txBody>
            <a:bodyPr wrap="square" rtlCol="0">
              <a:spAutoFit/>
            </a:bodyPr>
            <a:lstStyle/>
            <a:p>
              <a:pPr algn="dist"/>
              <a:r>
                <a:rPr lang="zh-CN" altLang="en-US" sz="2400" spc="300" dirty="0">
                  <a:solidFill>
                    <a:schemeClr val="tx1">
                      <a:lumMod val="75000"/>
                      <a:lumOff val="25000"/>
                    </a:schemeClr>
                  </a:solidFill>
                  <a:cs typeface="+mn-ea"/>
                  <a:sym typeface="+mn-lt"/>
                </a:rPr>
                <a:t>爬虫简介</a:t>
              </a:r>
              <a:endParaRPr lang="zh-CN" altLang="en-US" sz="2400" spc="300" dirty="0">
                <a:solidFill>
                  <a:schemeClr val="tx1">
                    <a:lumMod val="75000"/>
                    <a:lumOff val="25000"/>
                  </a:schemeClr>
                </a:solidFill>
                <a:cs typeface="+mn-ea"/>
                <a:sym typeface="+mn-lt"/>
              </a:endParaRPr>
            </a:p>
          </p:txBody>
        </p:sp>
      </p:grpSp>
      <p:sp>
        <p:nvSpPr>
          <p:cNvPr id="33" name="Shape 1499"/>
          <p:cNvSpPr/>
          <p:nvPr/>
        </p:nvSpPr>
        <p:spPr>
          <a:xfrm>
            <a:off x="7881053" y="4925831"/>
            <a:ext cx="1007435" cy="1007435"/>
          </a:xfrm>
          <a:prstGeom prst="ellipse">
            <a:avLst/>
          </a:prstGeom>
          <a:solidFill>
            <a:srgbClr val="FAFAFA"/>
          </a:solidFill>
          <a:ln w="12700">
            <a:miter lim="400000"/>
          </a:ln>
        </p:spPr>
        <p:txBody>
          <a:bodyPr lIns="25400" tIns="25400" rIns="25400" bIns="25400" anchor="ctr"/>
          <a:lstStyle/>
          <a:p>
            <a:pPr>
              <a:defRPr sz="3200">
                <a:solidFill>
                  <a:srgbClr val="FFFFFF"/>
                </a:solidFill>
              </a:defRPr>
            </a:pPr>
            <a:endParaRPr sz="1600">
              <a:cs typeface="+mn-ea"/>
              <a:sym typeface="+mn-lt"/>
            </a:endParaRPr>
          </a:p>
        </p:txBody>
      </p:sp>
      <p:sp>
        <p:nvSpPr>
          <p:cNvPr id="54" name="Shape 1520"/>
          <p:cNvSpPr/>
          <p:nvPr/>
        </p:nvSpPr>
        <p:spPr>
          <a:xfrm flipV="1">
            <a:off x="8384770" y="6190783"/>
            <a:ext cx="1" cy="719742"/>
          </a:xfrm>
          <a:prstGeom prst="line">
            <a:avLst/>
          </a:prstGeom>
          <a:ln w="25400">
            <a:solidFill>
              <a:schemeClr val="tx1">
                <a:lumMod val="75000"/>
                <a:lumOff val="25000"/>
              </a:schemeClr>
            </a:solidFill>
            <a:custDash>
              <a:ds d="200000" sp="200000"/>
            </a:custDash>
            <a:miter lim="400000"/>
            <a:tailEnd type="oval"/>
          </a:ln>
        </p:spPr>
        <p:txBody>
          <a:bodyPr lIns="25400" tIns="25400" rIns="25400" bIns="25400" anchor="ctr"/>
          <a:lstStyle/>
          <a:p>
            <a:pPr>
              <a:defRPr sz="3200"/>
            </a:pPr>
            <a:endParaRPr sz="1600">
              <a:cs typeface="+mn-ea"/>
              <a:sym typeface="+mn-lt"/>
            </a:endParaRPr>
          </a:p>
        </p:txBody>
      </p:sp>
      <p:cxnSp>
        <p:nvCxnSpPr>
          <p:cNvPr id="6" name="直接箭头连接符 5"/>
          <p:cNvCxnSpPr>
            <a:stCxn id="3" idx="3"/>
            <a:endCxn id="3" idx="3"/>
          </p:cNvCxnSpPr>
          <p:nvPr/>
        </p:nvCxnSpPr>
        <p:spPr>
          <a:xfrm>
            <a:off x="11972925" y="3603721"/>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872490" y="1063625"/>
            <a:ext cx="9458325" cy="5631180"/>
          </a:xfrm>
          <a:prstGeom prst="rect">
            <a:avLst/>
          </a:prstGeom>
          <a:noFill/>
        </p:spPr>
        <p:txBody>
          <a:bodyPr wrap="square" rtlCol="0" anchor="t">
            <a:spAutoFit/>
          </a:bodyPr>
          <a:p>
            <a:pPr fontAlgn="auto">
              <a:lnSpc>
                <a:spcPct val="125000"/>
              </a:lnSpc>
            </a:pPr>
            <a:r>
              <a:rPr lang="zh-CN" altLang="en-US" sz="2400" dirty="0"/>
              <a:t>爬虫：网络爬虫是一种按照一定的规则，自动地抓取万维网信息的程序或者脚本。</a:t>
            </a:r>
            <a:endParaRPr lang="zh-CN" altLang="en-US" sz="2400" dirty="0"/>
          </a:p>
          <a:p>
            <a:pPr fontAlgn="auto">
              <a:lnSpc>
                <a:spcPct val="125000"/>
              </a:lnSpc>
            </a:pPr>
            <a:endParaRPr lang="zh-CN" altLang="en-US" sz="2400" dirty="0"/>
          </a:p>
          <a:p>
            <a:pPr fontAlgn="auto">
              <a:lnSpc>
                <a:spcPct val="125000"/>
              </a:lnSpc>
            </a:pPr>
            <a:r>
              <a:rPr lang="zh-CN" altLang="en-US" sz="2400" dirty="0"/>
              <a:t>我们在浏览器的地址栏里输入的网站地址叫做</a:t>
            </a:r>
            <a:r>
              <a:rPr lang="zh-CN" altLang="en-US" sz="2400" b="1" dirty="0"/>
              <a:t>URL</a:t>
            </a:r>
            <a:r>
              <a:rPr lang="zh-CN" altLang="en-US" sz="2400" dirty="0"/>
              <a:t> (Uniform Resource Locator，统一资源定位符)。就像每家每户都有一个门牌地址一样，每个网页也都有一个Internet地址。当你在浏览器的地址框中输入一个URL或是单击一个超级链接时，URL就确定了</a:t>
            </a:r>
            <a:r>
              <a:rPr lang="zh-CN" altLang="en-US" sz="2400" b="1" dirty="0"/>
              <a:t>要浏览的地址</a:t>
            </a:r>
            <a:r>
              <a:rPr lang="zh-CN" altLang="en-US" sz="2400" dirty="0"/>
              <a:t>。</a:t>
            </a:r>
            <a:endParaRPr lang="zh-CN" altLang="en-US" sz="2400" dirty="0"/>
          </a:p>
          <a:p>
            <a:pPr fontAlgn="auto">
              <a:lnSpc>
                <a:spcPct val="125000"/>
              </a:lnSpc>
            </a:pPr>
            <a:r>
              <a:rPr lang="zh-CN" altLang="en-US" sz="2400" dirty="0"/>
              <a:t>爬虫最通常的方法是通过r=request.get（url）构造一个向服务器请求资源的url对象。这个对象是Request库内部生成的。这时候的r</a:t>
            </a:r>
            <a:r>
              <a:rPr lang="zh-CN" altLang="en-US" sz="2400" b="1" dirty="0"/>
              <a:t>返回的是一个包含服务器资源的Response对象。包含从服务器返回的所有的相关资源</a:t>
            </a:r>
            <a:r>
              <a:rPr lang="zh-CN" altLang="en-US" sz="2400" dirty="0"/>
              <a:t>。然后用</a:t>
            </a:r>
            <a:r>
              <a:rPr lang="en-US" altLang="zh-CN" sz="2400" dirty="0"/>
              <a:t>beautiful soup</a:t>
            </a:r>
            <a:r>
              <a:rPr lang="zh-CN" altLang="en-US" sz="2400" dirty="0"/>
              <a:t>选择需要的部分。</a:t>
            </a:r>
            <a:endParaRPr lang="zh-CN" alt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82788" y="-1557751"/>
            <a:ext cx="15983812" cy="14046898"/>
            <a:chOff x="371993" y="-1568546"/>
            <a:chExt cx="15983812" cy="14046898"/>
          </a:xfrm>
        </p:grpSpPr>
        <p:sp>
          <p:nvSpPr>
            <p:cNvPr id="28"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29"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30"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34"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35" name="文本框 34"/>
            <p:cNvSpPr txBox="1"/>
            <p:nvPr/>
          </p:nvSpPr>
          <p:spPr>
            <a:xfrm>
              <a:off x="1008898" y="287559"/>
              <a:ext cx="2972435" cy="460375"/>
            </a:xfrm>
            <a:prstGeom prst="rect">
              <a:avLst/>
            </a:prstGeom>
            <a:noFill/>
          </p:spPr>
          <p:txBody>
            <a:bodyPr wrap="square" rtlCol="0">
              <a:spAutoFit/>
            </a:bodyPr>
            <a:lstStyle/>
            <a:p>
              <a:pPr algn="dist"/>
              <a:r>
                <a:rPr lang="zh-CN" altLang="en-US" sz="2400" spc="300" dirty="0">
                  <a:solidFill>
                    <a:schemeClr val="tx1">
                      <a:lumMod val="75000"/>
                      <a:lumOff val="25000"/>
                    </a:schemeClr>
                  </a:solidFill>
                  <a:cs typeface="+mn-ea"/>
                  <a:sym typeface="+mn-lt"/>
                </a:rPr>
                <a:t>分析要爬取的网站</a:t>
              </a:r>
              <a:endParaRPr lang="zh-CN" altLang="en-US" sz="2400" spc="300" dirty="0">
                <a:solidFill>
                  <a:schemeClr val="tx1">
                    <a:lumMod val="75000"/>
                    <a:lumOff val="25000"/>
                  </a:schemeClr>
                </a:solidFill>
                <a:cs typeface="+mn-ea"/>
                <a:sym typeface="+mn-lt"/>
              </a:endParaRPr>
            </a:p>
          </p:txBody>
        </p:sp>
      </p:grpSp>
      <p:sp>
        <p:nvSpPr>
          <p:cNvPr id="33" name="Shape 1499"/>
          <p:cNvSpPr/>
          <p:nvPr/>
        </p:nvSpPr>
        <p:spPr>
          <a:xfrm>
            <a:off x="7881053" y="4925831"/>
            <a:ext cx="1007435" cy="1007435"/>
          </a:xfrm>
          <a:prstGeom prst="ellipse">
            <a:avLst/>
          </a:prstGeom>
          <a:solidFill>
            <a:srgbClr val="FAFAFA"/>
          </a:solidFill>
          <a:ln w="12700">
            <a:miter lim="400000"/>
          </a:ln>
        </p:spPr>
        <p:txBody>
          <a:bodyPr lIns="25400" tIns="25400" rIns="25400" bIns="25400" anchor="ctr"/>
          <a:lstStyle/>
          <a:p>
            <a:pPr>
              <a:defRPr sz="3200">
                <a:solidFill>
                  <a:srgbClr val="FFFFFF"/>
                </a:solidFill>
              </a:defRPr>
            </a:pPr>
            <a:endParaRPr sz="2400">
              <a:cs typeface="+mn-ea"/>
              <a:sym typeface="+mn-lt"/>
            </a:endParaRPr>
          </a:p>
        </p:txBody>
      </p:sp>
      <p:sp>
        <p:nvSpPr>
          <p:cNvPr id="54" name="Shape 1520"/>
          <p:cNvSpPr/>
          <p:nvPr/>
        </p:nvSpPr>
        <p:spPr>
          <a:xfrm flipV="1">
            <a:off x="8384770" y="6190783"/>
            <a:ext cx="1" cy="719742"/>
          </a:xfrm>
          <a:prstGeom prst="line">
            <a:avLst/>
          </a:prstGeom>
          <a:ln w="25400">
            <a:solidFill>
              <a:schemeClr val="tx1">
                <a:lumMod val="75000"/>
                <a:lumOff val="25000"/>
              </a:schemeClr>
            </a:solidFill>
            <a:custDash>
              <a:ds d="200000" sp="200000"/>
            </a:custDash>
            <a:miter lim="400000"/>
            <a:tailEnd type="oval"/>
          </a:ln>
        </p:spPr>
        <p:txBody>
          <a:bodyPr lIns="25400" tIns="25400" rIns="25400" bIns="25400" anchor="ctr"/>
          <a:lstStyle/>
          <a:p>
            <a:pPr>
              <a:defRPr sz="3200"/>
            </a:pPr>
            <a:endParaRPr sz="1600">
              <a:cs typeface="+mn-ea"/>
              <a:sym typeface="+mn-lt"/>
            </a:endParaRPr>
          </a:p>
        </p:txBody>
      </p:sp>
      <p:sp>
        <p:nvSpPr>
          <p:cNvPr id="2" name="文本框 1"/>
          <p:cNvSpPr txBox="1"/>
          <p:nvPr/>
        </p:nvSpPr>
        <p:spPr>
          <a:xfrm>
            <a:off x="1089660" y="1249045"/>
            <a:ext cx="8408035" cy="1435136"/>
          </a:xfrm>
          <a:prstGeom prst="rect">
            <a:avLst/>
          </a:prstGeom>
          <a:noFill/>
        </p:spPr>
        <p:txBody>
          <a:bodyPr wrap="square" rtlCol="0">
            <a:spAutoFit/>
          </a:bodyPr>
          <a:lstStyle/>
          <a:p>
            <a:pPr fontAlgn="auto">
              <a:lnSpc>
                <a:spcPct val="125000"/>
              </a:lnSpc>
            </a:pPr>
            <a:r>
              <a:rPr lang="zh-CN" altLang="en-US" sz="2400" dirty="0">
                <a:latin typeface="+mn-ea"/>
              </a:rPr>
              <a:t>爬取网站：中国政府网</a:t>
            </a:r>
            <a:r>
              <a:rPr lang="en-US" altLang="zh-CN" sz="2400" dirty="0">
                <a:latin typeface="+mn-ea"/>
              </a:rPr>
              <a:t>_</a:t>
            </a:r>
            <a:r>
              <a:rPr lang="zh-CN" altLang="en-US" sz="2400" dirty="0">
                <a:latin typeface="+mn-ea"/>
              </a:rPr>
              <a:t>中央人民政府门户网站 </a:t>
            </a:r>
            <a:endParaRPr lang="zh-CN" altLang="en-US" sz="2400" dirty="0">
              <a:latin typeface="+mn-ea"/>
            </a:endParaRPr>
          </a:p>
          <a:p>
            <a:pPr fontAlgn="auto">
              <a:lnSpc>
                <a:spcPct val="125000"/>
              </a:lnSpc>
            </a:pPr>
            <a:r>
              <a:rPr lang="zh-CN" altLang="en-US" sz="2400" dirty="0">
                <a:latin typeface="+mn-ea"/>
              </a:rPr>
              <a:t>在此网站的政策栏目中，按关键词</a:t>
            </a:r>
            <a:r>
              <a:rPr lang="en-US" altLang="zh-CN" sz="2400" dirty="0">
                <a:latin typeface="+mn-ea"/>
              </a:rPr>
              <a:t>“</a:t>
            </a:r>
            <a:r>
              <a:rPr lang="zh-CN" altLang="en-US" sz="2400" dirty="0">
                <a:latin typeface="+mn-ea"/>
              </a:rPr>
              <a:t>环境</a:t>
            </a:r>
            <a:r>
              <a:rPr lang="en-US" altLang="zh-CN" sz="2400" dirty="0">
                <a:latin typeface="+mn-ea"/>
              </a:rPr>
              <a:t>”</a:t>
            </a:r>
            <a:r>
              <a:rPr lang="zh-CN" altLang="en-US" sz="2400" dirty="0">
                <a:latin typeface="+mn-ea"/>
              </a:rPr>
              <a:t>搜索相关政策文件，计划爬取前</a:t>
            </a:r>
            <a:r>
              <a:rPr lang="en-US" altLang="zh-CN" sz="2400" dirty="0">
                <a:latin typeface="+mn-ea"/>
              </a:rPr>
              <a:t>5</a:t>
            </a:r>
            <a:r>
              <a:rPr lang="zh-CN" altLang="en-US" sz="2400" dirty="0">
                <a:latin typeface="+mn-ea"/>
              </a:rPr>
              <a:t>页的政策文件。</a:t>
            </a:r>
            <a:endParaRPr lang="zh-CN" altLang="en-US" sz="2400" dirty="0">
              <a:latin typeface="+mn-ea"/>
            </a:endParaRPr>
          </a:p>
        </p:txBody>
      </p:sp>
      <p:pic>
        <p:nvPicPr>
          <p:cNvPr id="3" name="图片 2"/>
          <p:cNvPicPr>
            <a:picLocks noChangeAspect="1"/>
          </p:cNvPicPr>
          <p:nvPr/>
        </p:nvPicPr>
        <p:blipFill>
          <a:blip r:embed="rId1"/>
          <a:stretch>
            <a:fillRect/>
          </a:stretch>
        </p:blipFill>
        <p:spPr>
          <a:xfrm>
            <a:off x="412007" y="972490"/>
            <a:ext cx="10460990" cy="5557520"/>
          </a:xfrm>
          <a:prstGeom prst="rect">
            <a:avLst/>
          </a:prstGeom>
        </p:spPr>
      </p:pic>
      <p:sp>
        <p:nvSpPr>
          <p:cNvPr id="4" name="文本框 3"/>
          <p:cNvSpPr txBox="1"/>
          <p:nvPr/>
        </p:nvSpPr>
        <p:spPr>
          <a:xfrm>
            <a:off x="1089660" y="2803525"/>
            <a:ext cx="8473440" cy="1476375"/>
          </a:xfrm>
          <a:prstGeom prst="rect">
            <a:avLst/>
          </a:prstGeom>
          <a:noFill/>
        </p:spPr>
        <p:txBody>
          <a:bodyPr wrap="square" rtlCol="0">
            <a:spAutoFit/>
          </a:bodyPr>
          <a:lstStyle/>
          <a:p>
            <a:pPr fontAlgn="auto">
              <a:lnSpc>
                <a:spcPct val="125000"/>
              </a:lnSpc>
              <a:buFontTx/>
              <a:buNone/>
            </a:pPr>
            <a:r>
              <a:rPr lang="zh-CN" altLang="en-US" sz="2400" dirty="0">
                <a:latin typeface="+mn-ea"/>
                <a:sym typeface="+mn-ea"/>
              </a:rPr>
              <a:t>发现网站是通过ajax动态加载技术实现的。该技术可以在不重新加载整个网页的情况下，对网页的某部分进行更新。</a:t>
            </a:r>
            <a:endParaRPr lang="zh-CN" altLang="en-US" sz="2400" dirty="0">
              <a:latin typeface="+mn-ea"/>
              <a:sym typeface="+mn-ea"/>
            </a:endParaRPr>
          </a:p>
          <a:p>
            <a:pPr fontAlgn="auto">
              <a:lnSpc>
                <a:spcPct val="125000"/>
              </a:lnSpc>
              <a:buFontTx/>
              <a:buNone/>
            </a:pPr>
            <a:r>
              <a:rPr lang="zh-CN" altLang="en-US" sz="2400" dirty="0">
                <a:latin typeface="+mn-ea"/>
                <a:sym typeface="+mn-ea"/>
              </a:rPr>
              <a:t>在翻页的过程中，页面的url并没有发生变化。</a:t>
            </a:r>
            <a:endParaRPr lang="zh-CN" altLang="en-US" sz="2400" dirty="0">
              <a:latin typeface="+mn-ea"/>
              <a:sym typeface="+mn-ea"/>
            </a:endParaRPr>
          </a:p>
        </p:txBody>
      </p:sp>
      <p:pic>
        <p:nvPicPr>
          <p:cNvPr id="5" name="图片 4"/>
          <p:cNvPicPr>
            <a:picLocks noChangeAspect="1"/>
          </p:cNvPicPr>
          <p:nvPr/>
        </p:nvPicPr>
        <p:blipFill>
          <a:blip r:embed="rId2"/>
          <a:stretch>
            <a:fillRect/>
          </a:stretch>
        </p:blipFill>
        <p:spPr>
          <a:xfrm>
            <a:off x="412223" y="972185"/>
            <a:ext cx="11367135" cy="6038850"/>
          </a:xfrm>
          <a:prstGeom prst="rect">
            <a:avLst/>
          </a:prstGeom>
        </p:spPr>
      </p:pic>
      <p:sp>
        <p:nvSpPr>
          <p:cNvPr id="6" name="文本框 5"/>
          <p:cNvSpPr txBox="1"/>
          <p:nvPr/>
        </p:nvSpPr>
        <p:spPr>
          <a:xfrm>
            <a:off x="1089660" y="4457065"/>
            <a:ext cx="8719185" cy="1476375"/>
          </a:xfrm>
          <a:prstGeom prst="rect">
            <a:avLst/>
          </a:prstGeom>
          <a:noFill/>
        </p:spPr>
        <p:txBody>
          <a:bodyPr wrap="square" rtlCol="0">
            <a:spAutoFit/>
          </a:bodyPr>
          <a:lstStyle/>
          <a:p>
            <a:pPr algn="l">
              <a:lnSpc>
                <a:spcPct val="125000"/>
              </a:lnSpc>
              <a:buClrTx/>
              <a:buSzTx/>
              <a:buFontTx/>
            </a:pPr>
            <a:r>
              <a:rPr lang="zh-CN" altLang="en-US" sz="2400" dirty="0">
                <a:latin typeface="+mn-ea"/>
              </a:rPr>
              <a:t>Ajax，全称为Asynchronous JavaScript and XML，即异步的JavaScript和XML。它是利用JavaScript在保证页面不被刷新，连接不变的情况下服务器交换数据并更新部分网页的技术。</a:t>
            </a:r>
            <a:endParaRPr lang="zh-CN" altLang="en-US" sz="24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82788" y="-1557751"/>
            <a:ext cx="15983812" cy="14046898"/>
            <a:chOff x="371993" y="-1568546"/>
            <a:chExt cx="15983812" cy="14046898"/>
          </a:xfrm>
        </p:grpSpPr>
        <p:sp>
          <p:nvSpPr>
            <p:cNvPr id="28"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1008898" y="287559"/>
              <a:ext cx="2972435" cy="460375"/>
            </a:xfrm>
            <a:prstGeom prst="rect">
              <a:avLst/>
            </a:prstGeom>
            <a:noFill/>
          </p:spPr>
          <p:txBody>
            <a:bodyPr wrap="square" rtlCol="0">
              <a:spAutoFit/>
            </a:bodyPr>
            <a:lstStyle/>
            <a:p>
              <a:pPr algn="dist"/>
              <a:r>
                <a:rPr lang="zh-CN" altLang="en-US" sz="2400" spc="300" dirty="0">
                  <a:solidFill>
                    <a:schemeClr val="tx1">
                      <a:lumMod val="75000"/>
                      <a:lumOff val="25000"/>
                    </a:schemeClr>
                  </a:solidFill>
                  <a:cs typeface="+mn-ea"/>
                  <a:sym typeface="+mn-lt"/>
                </a:rPr>
                <a:t>分析要爬取的网站</a:t>
              </a:r>
              <a:endParaRPr lang="zh-CN" altLang="en-US" sz="2400" spc="300" dirty="0">
                <a:solidFill>
                  <a:schemeClr val="tx1">
                    <a:lumMod val="75000"/>
                    <a:lumOff val="25000"/>
                  </a:schemeClr>
                </a:solidFill>
                <a:cs typeface="+mn-ea"/>
                <a:sym typeface="+mn-lt"/>
              </a:endParaRPr>
            </a:p>
          </p:txBody>
        </p:sp>
      </p:grpSp>
      <p:sp>
        <p:nvSpPr>
          <p:cNvPr id="33" name="Shape 1499"/>
          <p:cNvSpPr/>
          <p:nvPr/>
        </p:nvSpPr>
        <p:spPr>
          <a:xfrm>
            <a:off x="7881053" y="4925831"/>
            <a:ext cx="1007435" cy="1007435"/>
          </a:xfrm>
          <a:prstGeom prst="ellipse">
            <a:avLst/>
          </a:prstGeom>
          <a:solidFill>
            <a:srgbClr val="FAFAFA"/>
          </a:solidFill>
          <a:ln w="12700">
            <a:miter lim="400000"/>
          </a:ln>
        </p:spPr>
        <p:txBody>
          <a:bodyPr lIns="25400" tIns="25400" rIns="25400" bIns="25400" anchor="ctr"/>
          <a:lstStyle/>
          <a:p>
            <a:pPr>
              <a:defRPr sz="3200">
                <a:solidFill>
                  <a:srgbClr val="FFFFFF"/>
                </a:solidFill>
              </a:defRPr>
            </a:pPr>
            <a:endParaRPr sz="1600">
              <a:cs typeface="+mn-ea"/>
              <a:sym typeface="+mn-lt"/>
            </a:endParaRPr>
          </a:p>
        </p:txBody>
      </p:sp>
      <p:sp>
        <p:nvSpPr>
          <p:cNvPr id="54" name="Shape 1520"/>
          <p:cNvSpPr/>
          <p:nvPr/>
        </p:nvSpPr>
        <p:spPr>
          <a:xfrm flipV="1">
            <a:off x="8384770" y="6190783"/>
            <a:ext cx="1" cy="719742"/>
          </a:xfrm>
          <a:prstGeom prst="line">
            <a:avLst/>
          </a:prstGeom>
          <a:ln w="25400">
            <a:solidFill>
              <a:schemeClr val="tx1">
                <a:lumMod val="75000"/>
                <a:lumOff val="25000"/>
              </a:schemeClr>
            </a:solidFill>
            <a:custDash>
              <a:ds d="200000" sp="200000"/>
            </a:custDash>
            <a:miter lim="400000"/>
            <a:tailEnd type="oval"/>
          </a:ln>
        </p:spPr>
        <p:txBody>
          <a:bodyPr lIns="25400" tIns="25400" rIns="25400" bIns="25400" anchor="ctr"/>
          <a:lstStyle/>
          <a:p>
            <a:pPr>
              <a:defRPr sz="3200"/>
            </a:pPr>
            <a:endParaRPr sz="1600">
              <a:cs typeface="+mn-ea"/>
              <a:sym typeface="+mn-lt"/>
            </a:endParaRPr>
          </a:p>
        </p:txBody>
      </p:sp>
      <p:sp>
        <p:nvSpPr>
          <p:cNvPr id="2" name="文本框 1"/>
          <p:cNvSpPr txBox="1"/>
          <p:nvPr/>
        </p:nvSpPr>
        <p:spPr>
          <a:xfrm>
            <a:off x="1057275" y="1270635"/>
            <a:ext cx="9460120" cy="3784600"/>
          </a:xfrm>
          <a:prstGeom prst="rect">
            <a:avLst/>
          </a:prstGeom>
          <a:noFill/>
        </p:spPr>
        <p:txBody>
          <a:bodyPr wrap="square" rtlCol="0">
            <a:spAutoFit/>
          </a:bodyPr>
          <a:lstStyle/>
          <a:p>
            <a:pPr fontAlgn="auto">
              <a:lnSpc>
                <a:spcPct val="125000"/>
              </a:lnSpc>
            </a:pPr>
            <a:r>
              <a:rPr lang="zh-CN" altLang="en-US" sz="2400" dirty="0">
                <a:latin typeface="+mn-ea"/>
              </a:rPr>
              <a:t>爬取</a:t>
            </a:r>
            <a:r>
              <a:rPr lang="en-US" altLang="zh-CN" sz="2400" dirty="0">
                <a:latin typeface="+mn-ea"/>
              </a:rPr>
              <a:t>“</a:t>
            </a:r>
            <a:r>
              <a:rPr lang="zh-CN" altLang="en-US" sz="2400" dirty="0">
                <a:latin typeface="+mn-ea"/>
              </a:rPr>
              <a:t>搜索网页</a:t>
            </a:r>
            <a:r>
              <a:rPr lang="en-US" altLang="zh-CN" sz="2400" dirty="0">
                <a:latin typeface="+mn-ea"/>
              </a:rPr>
              <a:t>“</a:t>
            </a:r>
            <a:r>
              <a:rPr lang="zh-CN" altLang="en-US" sz="2400" dirty="0">
                <a:latin typeface="+mn-ea"/>
              </a:rPr>
              <a:t>。</a:t>
            </a:r>
            <a:endParaRPr lang="zh-CN" altLang="en-US" sz="2400" dirty="0">
              <a:latin typeface="+mn-ea"/>
            </a:endParaRPr>
          </a:p>
          <a:p>
            <a:pPr fontAlgn="auto">
              <a:lnSpc>
                <a:spcPct val="125000"/>
              </a:lnSpc>
            </a:pPr>
            <a:endParaRPr lang="zh-CN" altLang="en-US" sz="2400" dirty="0">
              <a:latin typeface="+mn-ea"/>
            </a:endParaRPr>
          </a:p>
          <a:p>
            <a:pPr fontAlgn="auto">
              <a:lnSpc>
                <a:spcPct val="125000"/>
              </a:lnSpc>
            </a:pPr>
            <a:r>
              <a:rPr lang="zh-CN" altLang="en-US" sz="2400" dirty="0">
                <a:latin typeface="+mn-ea"/>
                <a:sym typeface="+mn-ea"/>
              </a:rPr>
              <a:t>开发人员工具中，Network可以记录在当前页面上发生的所有请求。</a:t>
            </a:r>
            <a:endParaRPr lang="zh-CN" altLang="en-US" sz="2400" dirty="0">
              <a:latin typeface="+mn-ea"/>
            </a:endParaRPr>
          </a:p>
          <a:p>
            <a:pPr fontAlgn="auto">
              <a:lnSpc>
                <a:spcPct val="125000"/>
              </a:lnSpc>
            </a:pPr>
            <a:r>
              <a:rPr lang="zh-CN" altLang="en-US" sz="2400" dirty="0">
                <a:latin typeface="+mn-ea"/>
              </a:rPr>
              <a:t>打开网页源代码，找到</a:t>
            </a:r>
            <a:r>
              <a:rPr lang="en-US" altLang="zh-CN" sz="2400" dirty="0">
                <a:latin typeface="+mn-ea"/>
              </a:rPr>
              <a:t>Network</a:t>
            </a:r>
            <a:r>
              <a:rPr lang="zh-CN" altLang="en-US" sz="2400" dirty="0">
                <a:latin typeface="+mn-ea"/>
              </a:rPr>
              <a:t>，请求</a:t>
            </a:r>
            <a:r>
              <a:rPr lang="en-US" altLang="zh-CN" sz="2400" dirty="0">
                <a:latin typeface="+mn-ea"/>
              </a:rPr>
              <a:t>XHR</a:t>
            </a:r>
            <a:r>
              <a:rPr lang="zh-CN" altLang="en-US" sz="2400" dirty="0">
                <a:latin typeface="+mn-ea"/>
              </a:rPr>
              <a:t>对象，发现这个</a:t>
            </a:r>
            <a:r>
              <a:rPr lang="en-US" altLang="zh-CN" sz="2400" dirty="0">
                <a:latin typeface="+mn-ea"/>
              </a:rPr>
              <a:t>XHR</a:t>
            </a:r>
            <a:r>
              <a:rPr lang="zh-CN" altLang="en-US" sz="2400" dirty="0">
                <a:latin typeface="+mn-ea"/>
              </a:rPr>
              <a:t>中写了该页面所有链接的</a:t>
            </a:r>
            <a:r>
              <a:rPr lang="en-US" altLang="zh-CN" sz="2400" dirty="0">
                <a:latin typeface="+mn-ea"/>
              </a:rPr>
              <a:t>title</a:t>
            </a:r>
            <a:r>
              <a:rPr lang="zh-CN" altLang="en-US" sz="2400" dirty="0">
                <a:latin typeface="+mn-ea"/>
              </a:rPr>
              <a:t>和</a:t>
            </a:r>
            <a:r>
              <a:rPr lang="en-US" altLang="zh-CN" sz="2400" dirty="0" err="1">
                <a:latin typeface="+mn-ea"/>
              </a:rPr>
              <a:t>url</a:t>
            </a:r>
            <a:r>
              <a:rPr lang="zh-CN" altLang="en-US" sz="2400" dirty="0">
                <a:latin typeface="+mn-ea"/>
              </a:rPr>
              <a:t>。</a:t>
            </a:r>
            <a:endParaRPr lang="zh-CN" altLang="en-US" sz="2400" dirty="0">
              <a:latin typeface="+mn-ea"/>
            </a:endParaRPr>
          </a:p>
          <a:p>
            <a:pPr fontAlgn="auto">
              <a:lnSpc>
                <a:spcPct val="125000"/>
              </a:lnSpc>
            </a:pPr>
            <a:endParaRPr lang="zh-CN" altLang="en-US" sz="2400" dirty="0">
              <a:latin typeface="+mn-ea"/>
            </a:endParaRPr>
          </a:p>
          <a:p>
            <a:pPr fontAlgn="auto">
              <a:lnSpc>
                <a:spcPct val="125000"/>
              </a:lnSpc>
            </a:pPr>
            <a:r>
              <a:rPr lang="en-US" altLang="zh-CN" sz="2400" dirty="0">
                <a:latin typeface="+mn-ea"/>
              </a:rPr>
              <a:t>XHR</a:t>
            </a:r>
            <a:r>
              <a:rPr lang="zh-CN" altLang="en-US" sz="2400" dirty="0">
                <a:latin typeface="+mn-ea"/>
              </a:rPr>
              <a:t>对象是用</a:t>
            </a:r>
            <a:r>
              <a:rPr lang="en-US" altLang="zh-CN" sz="2400" dirty="0">
                <a:latin typeface="+mn-ea"/>
              </a:rPr>
              <a:t>json</a:t>
            </a:r>
            <a:r>
              <a:rPr lang="zh-CN" altLang="en-US" sz="2400" dirty="0">
                <a:latin typeface="+mn-ea"/>
              </a:rPr>
              <a:t>这种数据格式写的。使用json()方法，将response对象转为字典格式，然后就可以获取该页网页中的所有</a:t>
            </a:r>
            <a:r>
              <a:rPr lang="en-US" altLang="zh-CN" sz="2400" dirty="0" err="1">
                <a:latin typeface="+mn-ea"/>
              </a:rPr>
              <a:t>url</a:t>
            </a:r>
            <a:r>
              <a:rPr lang="zh-CN" altLang="en-US" sz="2400" dirty="0">
                <a:latin typeface="+mn-ea"/>
              </a:rPr>
              <a:t>了。</a:t>
            </a:r>
            <a:endParaRPr lang="zh-CN" altLang="en-US" sz="2400" dirty="0">
              <a:latin typeface="+mn-ea"/>
            </a:endParaRPr>
          </a:p>
        </p:txBody>
      </p:sp>
      <p:pic>
        <p:nvPicPr>
          <p:cNvPr id="8" name="图片 7"/>
          <p:cNvPicPr>
            <a:picLocks noChangeAspect="1"/>
          </p:cNvPicPr>
          <p:nvPr/>
        </p:nvPicPr>
        <p:blipFill>
          <a:blip r:embed="rId1"/>
          <a:stretch>
            <a:fillRect/>
          </a:stretch>
        </p:blipFill>
        <p:spPr>
          <a:xfrm>
            <a:off x="872752" y="1063799"/>
            <a:ext cx="9959975" cy="5291455"/>
          </a:xfrm>
          <a:prstGeom prst="rect">
            <a:avLst/>
          </a:prstGeom>
        </p:spPr>
      </p:pic>
      <p:pic>
        <p:nvPicPr>
          <p:cNvPr id="9" name="图片 8"/>
          <p:cNvPicPr>
            <a:picLocks noChangeAspect="1"/>
          </p:cNvPicPr>
          <p:nvPr/>
        </p:nvPicPr>
        <p:blipFill>
          <a:blip r:embed="rId2"/>
          <a:stretch>
            <a:fillRect/>
          </a:stretch>
        </p:blipFill>
        <p:spPr>
          <a:xfrm>
            <a:off x="1019712" y="1063481"/>
            <a:ext cx="10474960" cy="5565140"/>
          </a:xfrm>
          <a:prstGeom prst="rect">
            <a:avLst/>
          </a:prstGeom>
        </p:spPr>
      </p:pic>
      <p:sp>
        <p:nvSpPr>
          <p:cNvPr id="3" name="文本框 2"/>
          <p:cNvSpPr txBox="1"/>
          <p:nvPr/>
        </p:nvSpPr>
        <p:spPr>
          <a:xfrm>
            <a:off x="872490" y="1998345"/>
            <a:ext cx="10260965" cy="2861310"/>
          </a:xfrm>
          <a:prstGeom prst="rect">
            <a:avLst/>
          </a:prstGeom>
          <a:solidFill>
            <a:schemeClr val="bg1"/>
          </a:solidFill>
        </p:spPr>
        <p:txBody>
          <a:bodyPr wrap="square" rtlCol="0">
            <a:spAutoFit/>
          </a:bodyPr>
          <a:p>
            <a:r>
              <a:rPr lang="zh-CN" altLang="en-US" sz="2000"/>
              <a:t>http://sousuo.gov.cn/data?t=zhengce&amp;q=</a:t>
            </a:r>
            <a:r>
              <a:rPr lang="zh-CN" altLang="en-US" sz="2000">
                <a:solidFill>
                  <a:srgbClr val="FF0000"/>
                </a:solidFill>
              </a:rPr>
              <a:t>%E7%8E%AF%E5%A2%83&amp;</a:t>
            </a:r>
            <a:r>
              <a:rPr lang="zh-CN" altLang="en-US" sz="2000"/>
              <a:t>timetype=timeqb&amp;mintime=&amp;maxtime=&amp;sort=&amp;sortType=1&amp;searchfield=title&amp;pcodeJiguan=&amp;childtype=&amp;subchildtype=&amp;tsbq=&amp;pubtimeyear=&amp;puborg=&amp;pcodeYear=&amp;pcodeNum=&amp;filetype=&amp;p=</a:t>
            </a:r>
            <a:r>
              <a:rPr lang="zh-CN" altLang="en-US" sz="2000">
                <a:solidFill>
                  <a:srgbClr val="FF0000"/>
                </a:solidFill>
              </a:rPr>
              <a:t>0</a:t>
            </a:r>
            <a:r>
              <a:rPr lang="zh-CN" altLang="en-US" sz="2000"/>
              <a:t>&amp;n=5&amp;inpro=</a:t>
            </a:r>
            <a:endParaRPr lang="zh-CN" altLang="en-US" sz="2000"/>
          </a:p>
          <a:p>
            <a:endParaRPr lang="zh-CN" altLang="en-US" sz="2000"/>
          </a:p>
          <a:p>
            <a:r>
              <a:rPr lang="zh-CN" altLang="en-US" sz="2000"/>
              <a:t>http://sousuo.gov.cn/data?t=zhengce&amp;q=</a:t>
            </a:r>
            <a:r>
              <a:rPr lang="zh-CN" altLang="en-US" sz="2000">
                <a:solidFill>
                  <a:srgbClr val="FF0000"/>
                </a:solidFill>
              </a:rPr>
              <a:t>%E7%8E%AF%E5%A2%83&amp;</a:t>
            </a:r>
            <a:r>
              <a:rPr lang="zh-CN" altLang="en-US" sz="2000"/>
              <a:t>timetype=timeqb&amp;mintime=&amp;maxtime=&amp;sort=&amp;sortType=1&amp;searchfield=title&amp;pcodeJiguan=&amp;childtype=&amp;subchildtype=&amp;tsbq=&amp;pubtimeyear=&amp;puborg=&amp;pcodeYear=&amp;pcodeNum=&amp;filetype=&amp;p=</a:t>
            </a:r>
            <a:r>
              <a:rPr lang="zh-CN" altLang="en-US" sz="2000">
                <a:solidFill>
                  <a:srgbClr val="FF0000"/>
                </a:solidFill>
              </a:rPr>
              <a:t>1</a:t>
            </a:r>
            <a:r>
              <a:rPr lang="zh-CN" altLang="en-US" sz="2000"/>
              <a:t>&amp;n=5&amp;inpro=</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82788" y="-1557751"/>
            <a:ext cx="15983812" cy="14046898"/>
            <a:chOff x="371993" y="-1568546"/>
            <a:chExt cx="15983812" cy="14046898"/>
          </a:xfrm>
        </p:grpSpPr>
        <p:sp>
          <p:nvSpPr>
            <p:cNvPr id="28"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1008898" y="287559"/>
              <a:ext cx="2972435" cy="460375"/>
            </a:xfrm>
            <a:prstGeom prst="rect">
              <a:avLst/>
            </a:prstGeom>
            <a:noFill/>
          </p:spPr>
          <p:txBody>
            <a:bodyPr wrap="square" rtlCol="0">
              <a:spAutoFit/>
            </a:bodyPr>
            <a:lstStyle/>
            <a:p>
              <a:pPr algn="dist"/>
              <a:r>
                <a:rPr lang="zh-CN" altLang="en-US" sz="2400" spc="300" dirty="0">
                  <a:solidFill>
                    <a:schemeClr val="tx1">
                      <a:lumMod val="75000"/>
                      <a:lumOff val="25000"/>
                    </a:schemeClr>
                  </a:solidFill>
                  <a:cs typeface="+mn-ea"/>
                  <a:sym typeface="+mn-lt"/>
                </a:rPr>
                <a:t>分析要爬取的网站</a:t>
              </a:r>
              <a:endParaRPr lang="zh-CN" altLang="en-US" sz="2400" spc="300" dirty="0">
                <a:solidFill>
                  <a:schemeClr val="tx1">
                    <a:lumMod val="75000"/>
                    <a:lumOff val="25000"/>
                  </a:schemeClr>
                </a:solidFill>
                <a:cs typeface="+mn-ea"/>
                <a:sym typeface="+mn-lt"/>
              </a:endParaRPr>
            </a:p>
          </p:txBody>
        </p:sp>
      </p:grpSp>
      <p:sp>
        <p:nvSpPr>
          <p:cNvPr id="33" name="Shape 1499"/>
          <p:cNvSpPr/>
          <p:nvPr/>
        </p:nvSpPr>
        <p:spPr>
          <a:xfrm>
            <a:off x="7881053" y="4925831"/>
            <a:ext cx="1007435" cy="1007435"/>
          </a:xfrm>
          <a:prstGeom prst="ellipse">
            <a:avLst/>
          </a:prstGeom>
          <a:solidFill>
            <a:srgbClr val="FAFAFA"/>
          </a:solidFill>
          <a:ln w="12700">
            <a:miter lim="400000"/>
          </a:ln>
        </p:spPr>
        <p:txBody>
          <a:bodyPr lIns="25400" tIns="25400" rIns="25400" bIns="25400" anchor="ctr"/>
          <a:lstStyle/>
          <a:p>
            <a:pPr>
              <a:defRPr sz="3200">
                <a:solidFill>
                  <a:srgbClr val="FFFFFF"/>
                </a:solidFill>
              </a:defRPr>
            </a:pPr>
            <a:endParaRPr sz="1600">
              <a:cs typeface="+mn-ea"/>
              <a:sym typeface="+mn-lt"/>
            </a:endParaRPr>
          </a:p>
        </p:txBody>
      </p:sp>
      <p:sp>
        <p:nvSpPr>
          <p:cNvPr id="54" name="Shape 1520"/>
          <p:cNvSpPr/>
          <p:nvPr/>
        </p:nvSpPr>
        <p:spPr>
          <a:xfrm flipV="1">
            <a:off x="8384770" y="6190783"/>
            <a:ext cx="1" cy="719742"/>
          </a:xfrm>
          <a:prstGeom prst="line">
            <a:avLst/>
          </a:prstGeom>
          <a:ln w="25400">
            <a:solidFill>
              <a:schemeClr val="tx1">
                <a:lumMod val="75000"/>
                <a:lumOff val="25000"/>
              </a:schemeClr>
            </a:solidFill>
            <a:custDash>
              <a:ds d="200000" sp="200000"/>
            </a:custDash>
            <a:miter lim="400000"/>
            <a:tailEnd type="oval"/>
          </a:ln>
        </p:spPr>
        <p:txBody>
          <a:bodyPr lIns="25400" tIns="25400" rIns="25400" bIns="25400" anchor="ctr"/>
          <a:lstStyle/>
          <a:p>
            <a:pPr>
              <a:defRPr sz="3200"/>
            </a:pPr>
            <a:endParaRPr sz="1600">
              <a:cs typeface="+mn-ea"/>
              <a:sym typeface="+mn-lt"/>
            </a:endParaRPr>
          </a:p>
        </p:txBody>
      </p:sp>
      <p:sp>
        <p:nvSpPr>
          <p:cNvPr id="2" name="文本框 1"/>
          <p:cNvSpPr txBox="1"/>
          <p:nvPr/>
        </p:nvSpPr>
        <p:spPr>
          <a:xfrm>
            <a:off x="1057275" y="1270635"/>
            <a:ext cx="8408035" cy="1476375"/>
          </a:xfrm>
          <a:prstGeom prst="rect">
            <a:avLst/>
          </a:prstGeom>
          <a:noFill/>
        </p:spPr>
        <p:txBody>
          <a:bodyPr wrap="square" rtlCol="0">
            <a:spAutoFit/>
          </a:bodyPr>
          <a:lstStyle/>
          <a:p>
            <a:pPr fontAlgn="auto">
              <a:lnSpc>
                <a:spcPct val="125000"/>
              </a:lnSpc>
            </a:pPr>
            <a:r>
              <a:rPr lang="zh-CN" altLang="en-US" sz="2400" dirty="0">
                <a:latin typeface="+mn-ea"/>
              </a:rPr>
              <a:t>在</a:t>
            </a:r>
            <a:r>
              <a:rPr lang="en-US" altLang="zh-CN" sz="2400" dirty="0">
                <a:latin typeface="+mn-ea"/>
              </a:rPr>
              <a:t>”</a:t>
            </a:r>
            <a:r>
              <a:rPr lang="zh-CN" altLang="en-US" sz="2400" dirty="0">
                <a:latin typeface="+mn-ea"/>
              </a:rPr>
              <a:t>政策文本网页</a:t>
            </a:r>
            <a:r>
              <a:rPr lang="en-US" altLang="zh-CN" sz="2400" dirty="0">
                <a:latin typeface="+mn-ea"/>
              </a:rPr>
              <a:t>”</a:t>
            </a:r>
            <a:r>
              <a:rPr lang="zh-CN" altLang="en-US" sz="2400" dirty="0">
                <a:latin typeface="+mn-ea"/>
              </a:rPr>
              <a:t>爬取对应政策文本。</a:t>
            </a:r>
            <a:endParaRPr lang="zh-CN" altLang="en-US" sz="2400" dirty="0">
              <a:latin typeface="+mn-ea"/>
            </a:endParaRPr>
          </a:p>
          <a:p>
            <a:pPr fontAlgn="auto">
              <a:lnSpc>
                <a:spcPct val="125000"/>
              </a:lnSpc>
            </a:pPr>
            <a:r>
              <a:rPr lang="zh-CN" altLang="en-US" sz="2400" dirty="0">
                <a:latin typeface="+mn-ea"/>
              </a:rPr>
              <a:t>可以通过requests库中的</a:t>
            </a:r>
            <a:r>
              <a:rPr lang="en-US" altLang="zh-CN" sz="2400" dirty="0">
                <a:latin typeface="+mn-ea"/>
              </a:rPr>
              <a:t>get()</a:t>
            </a:r>
            <a:r>
              <a:rPr lang="zh-CN" altLang="en-US" sz="2400" dirty="0">
                <a:latin typeface="+mn-ea"/>
              </a:rPr>
              <a:t>方法得到该网页的</a:t>
            </a:r>
            <a:r>
              <a:rPr lang="en-US" altLang="zh-CN" sz="2400" dirty="0">
                <a:latin typeface="+mn-ea"/>
              </a:rPr>
              <a:t>html</a:t>
            </a:r>
            <a:r>
              <a:rPr lang="zh-CN" altLang="en-US" sz="2400" dirty="0">
                <a:latin typeface="+mn-ea"/>
              </a:rPr>
              <a:t>，然后调用</a:t>
            </a:r>
            <a:r>
              <a:rPr lang="en-US" altLang="zh-CN" sz="2400" dirty="0">
                <a:latin typeface="+mn-ea"/>
              </a:rPr>
              <a:t>beautiful soup</a:t>
            </a:r>
            <a:r>
              <a:rPr lang="zh-CN" altLang="en-US" sz="2400" dirty="0">
                <a:latin typeface="+mn-ea"/>
              </a:rPr>
              <a:t>包找出文本部分。存入对应文档即可。</a:t>
            </a:r>
            <a:endParaRPr lang="zh-CN" altLang="en-US" sz="2400" dirty="0">
              <a:latin typeface="+mn-ea"/>
            </a:endParaRPr>
          </a:p>
        </p:txBody>
      </p:sp>
      <p:pic>
        <p:nvPicPr>
          <p:cNvPr id="3" name="图片 2"/>
          <p:cNvPicPr>
            <a:picLocks noChangeAspect="1"/>
          </p:cNvPicPr>
          <p:nvPr/>
        </p:nvPicPr>
        <p:blipFill>
          <a:blip r:embed="rId1"/>
          <a:stretch>
            <a:fillRect/>
          </a:stretch>
        </p:blipFill>
        <p:spPr>
          <a:xfrm>
            <a:off x="947420" y="1063799"/>
            <a:ext cx="10158730" cy="53968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82788" y="-1557751"/>
            <a:ext cx="15983812" cy="14046898"/>
            <a:chOff x="371993" y="-1568546"/>
            <a:chExt cx="15983812" cy="14046898"/>
          </a:xfrm>
        </p:grpSpPr>
        <p:sp>
          <p:nvSpPr>
            <p:cNvPr id="28"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1008898" y="287559"/>
              <a:ext cx="2318385" cy="460375"/>
            </a:xfrm>
            <a:prstGeom prst="rect">
              <a:avLst/>
            </a:prstGeom>
            <a:noFill/>
          </p:spPr>
          <p:txBody>
            <a:bodyPr wrap="square" rtlCol="0">
              <a:spAutoFit/>
            </a:bodyPr>
            <a:lstStyle/>
            <a:p>
              <a:pPr algn="dist"/>
              <a:r>
                <a:rPr lang="zh-CN" altLang="en-US" sz="2400" spc="300" dirty="0">
                  <a:solidFill>
                    <a:schemeClr val="tx1">
                      <a:lumMod val="75000"/>
                      <a:lumOff val="25000"/>
                    </a:schemeClr>
                  </a:solidFill>
                  <a:cs typeface="+mn-ea"/>
                  <a:sym typeface="+mn-lt"/>
                </a:rPr>
                <a:t>爬虫代码思路</a:t>
              </a:r>
              <a:endParaRPr lang="zh-CN" altLang="en-US" sz="2400" spc="300" dirty="0">
                <a:solidFill>
                  <a:schemeClr val="tx1">
                    <a:lumMod val="75000"/>
                    <a:lumOff val="25000"/>
                  </a:schemeClr>
                </a:solidFill>
                <a:cs typeface="+mn-ea"/>
                <a:sym typeface="+mn-lt"/>
              </a:endParaRPr>
            </a:p>
          </p:txBody>
        </p:sp>
      </p:grpSp>
      <p:sp>
        <p:nvSpPr>
          <p:cNvPr id="33" name="Shape 1499"/>
          <p:cNvSpPr/>
          <p:nvPr/>
        </p:nvSpPr>
        <p:spPr>
          <a:xfrm>
            <a:off x="7881053" y="4925831"/>
            <a:ext cx="1007435" cy="1007435"/>
          </a:xfrm>
          <a:prstGeom prst="ellipse">
            <a:avLst/>
          </a:prstGeom>
          <a:solidFill>
            <a:srgbClr val="FAFAFA"/>
          </a:solidFill>
          <a:ln w="12700">
            <a:miter lim="400000"/>
          </a:ln>
        </p:spPr>
        <p:txBody>
          <a:bodyPr lIns="25400" tIns="25400" rIns="25400" bIns="25400" anchor="ctr"/>
          <a:lstStyle/>
          <a:p>
            <a:pPr>
              <a:defRPr sz="3200">
                <a:solidFill>
                  <a:srgbClr val="FFFFFF"/>
                </a:solidFill>
              </a:defRPr>
            </a:pPr>
            <a:endParaRPr sz="1600">
              <a:cs typeface="+mn-ea"/>
              <a:sym typeface="+mn-lt"/>
            </a:endParaRPr>
          </a:p>
        </p:txBody>
      </p:sp>
      <p:sp>
        <p:nvSpPr>
          <p:cNvPr id="54" name="Shape 1520"/>
          <p:cNvSpPr/>
          <p:nvPr/>
        </p:nvSpPr>
        <p:spPr>
          <a:xfrm flipV="1">
            <a:off x="8384770" y="6190783"/>
            <a:ext cx="1" cy="719742"/>
          </a:xfrm>
          <a:prstGeom prst="line">
            <a:avLst/>
          </a:prstGeom>
          <a:ln w="25400">
            <a:solidFill>
              <a:schemeClr val="tx1">
                <a:lumMod val="75000"/>
                <a:lumOff val="25000"/>
              </a:schemeClr>
            </a:solidFill>
            <a:custDash>
              <a:ds d="200000" sp="200000"/>
            </a:custDash>
            <a:miter lim="400000"/>
            <a:tailEnd type="oval"/>
          </a:ln>
        </p:spPr>
        <p:txBody>
          <a:bodyPr lIns="25400" tIns="25400" rIns="25400" bIns="25400" anchor="ctr"/>
          <a:lstStyle/>
          <a:p>
            <a:pPr>
              <a:defRPr sz="3200"/>
            </a:pPr>
            <a:endParaRPr sz="1600">
              <a:cs typeface="+mn-ea"/>
              <a:sym typeface="+mn-lt"/>
            </a:endParaRPr>
          </a:p>
        </p:txBody>
      </p:sp>
      <p:sp>
        <p:nvSpPr>
          <p:cNvPr id="3" name="圆角矩形 2"/>
          <p:cNvSpPr/>
          <p:nvPr/>
        </p:nvSpPr>
        <p:spPr>
          <a:xfrm>
            <a:off x="470535" y="2183130"/>
            <a:ext cx="2800350" cy="20269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just" fontAlgn="auto">
              <a:lnSpc>
                <a:spcPct val="125000"/>
              </a:lnSpc>
            </a:pPr>
            <a:r>
              <a:rPr lang="zh-CN" altLang="en-US" sz="2400" dirty="0">
                <a:solidFill>
                  <a:schemeClr val="tx1"/>
                </a:solidFill>
                <a:latin typeface="+mn-ea"/>
              </a:rPr>
              <a:t>提取出</a:t>
            </a:r>
            <a:r>
              <a:rPr lang="en-US" altLang="zh-CN" sz="2400" dirty="0">
                <a:solidFill>
                  <a:schemeClr val="tx1"/>
                </a:solidFill>
                <a:latin typeface="+mn-ea"/>
              </a:rPr>
              <a:t>”</a:t>
            </a:r>
            <a:r>
              <a:rPr lang="zh-CN" altLang="en-US" sz="2400" dirty="0">
                <a:solidFill>
                  <a:schemeClr val="tx1"/>
                </a:solidFill>
                <a:latin typeface="+mn-ea"/>
              </a:rPr>
              <a:t>搜索网页</a:t>
            </a:r>
            <a:r>
              <a:rPr lang="en-US" altLang="zh-CN" sz="2400" dirty="0">
                <a:solidFill>
                  <a:schemeClr val="tx1"/>
                </a:solidFill>
                <a:latin typeface="+mn-ea"/>
              </a:rPr>
              <a:t>”</a:t>
            </a:r>
            <a:r>
              <a:rPr lang="zh-CN" altLang="en-US" sz="2400" dirty="0">
                <a:solidFill>
                  <a:schemeClr val="tx1"/>
                </a:solidFill>
                <a:latin typeface="+mn-ea"/>
              </a:rPr>
              <a:t>中所有政策文本的链接地址</a:t>
            </a:r>
            <a:endParaRPr lang="zh-CN" altLang="en-US" sz="2400" dirty="0">
              <a:solidFill>
                <a:schemeClr val="tx1"/>
              </a:solidFill>
              <a:latin typeface="+mn-ea"/>
            </a:endParaRPr>
          </a:p>
        </p:txBody>
      </p:sp>
      <p:sp>
        <p:nvSpPr>
          <p:cNvPr id="4" name="圆角矩形 3"/>
          <p:cNvSpPr/>
          <p:nvPr/>
        </p:nvSpPr>
        <p:spPr>
          <a:xfrm>
            <a:off x="4177665" y="2182495"/>
            <a:ext cx="2915285" cy="202755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just">
              <a:lnSpc>
                <a:spcPct val="125000"/>
              </a:lnSpc>
              <a:buClrTx/>
              <a:buSzTx/>
              <a:buFontTx/>
            </a:pPr>
            <a:r>
              <a:rPr lang="zh-CN" altLang="en-US" sz="2400" dirty="0">
                <a:solidFill>
                  <a:schemeClr val="tx1"/>
                </a:solidFill>
                <a:latin typeface="+mn-ea"/>
              </a:rPr>
              <a:t>通过提取出来的url访问对应</a:t>
            </a:r>
            <a:r>
              <a:rPr lang="en-US" altLang="zh-CN" sz="2400" dirty="0">
                <a:solidFill>
                  <a:schemeClr val="tx1"/>
                </a:solidFill>
                <a:latin typeface="+mn-ea"/>
              </a:rPr>
              <a:t>”</a:t>
            </a:r>
            <a:r>
              <a:rPr lang="zh-CN" altLang="en-US" sz="2400" dirty="0">
                <a:solidFill>
                  <a:schemeClr val="tx1"/>
                </a:solidFill>
                <a:latin typeface="+mn-ea"/>
              </a:rPr>
              <a:t>政策文本网页</a:t>
            </a:r>
            <a:r>
              <a:rPr lang="en-US" altLang="zh-CN" sz="2400" dirty="0">
                <a:solidFill>
                  <a:schemeClr val="tx1"/>
                </a:solidFill>
                <a:latin typeface="+mn-ea"/>
              </a:rPr>
              <a:t>”</a:t>
            </a:r>
            <a:r>
              <a:rPr lang="zh-CN" altLang="en-US" sz="2400" dirty="0">
                <a:solidFill>
                  <a:schemeClr val="tx1"/>
                </a:solidFill>
                <a:latin typeface="+mn-ea"/>
              </a:rPr>
              <a:t>，得到具体政策文本</a:t>
            </a:r>
            <a:endParaRPr lang="zh-CN" altLang="en-US" sz="2400" dirty="0">
              <a:solidFill>
                <a:schemeClr val="tx1"/>
              </a:solidFill>
              <a:latin typeface="+mn-ea"/>
            </a:endParaRPr>
          </a:p>
        </p:txBody>
      </p:sp>
      <p:sp>
        <p:nvSpPr>
          <p:cNvPr id="5" name="圆角矩形 4"/>
          <p:cNvSpPr/>
          <p:nvPr/>
        </p:nvSpPr>
        <p:spPr>
          <a:xfrm>
            <a:off x="7809865" y="2183130"/>
            <a:ext cx="2807970" cy="20269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just">
              <a:lnSpc>
                <a:spcPct val="125000"/>
              </a:lnSpc>
              <a:buClrTx/>
              <a:buSzTx/>
              <a:buFontTx/>
            </a:pPr>
            <a:r>
              <a:rPr lang="zh-CN" altLang="en-US" sz="2400" dirty="0">
                <a:solidFill>
                  <a:schemeClr val="tx1"/>
                </a:solidFill>
                <a:latin typeface="+mn-ea"/>
              </a:rPr>
              <a:t>将每篇政策文本分别保存到txt文档中，文档名字为政策文件名</a:t>
            </a:r>
            <a:endParaRPr lang="zh-CN" altLang="en-US" sz="2400" dirty="0">
              <a:solidFill>
                <a:schemeClr val="tx1"/>
              </a:solidFill>
              <a:latin typeface="+mn-ea"/>
            </a:endParaRPr>
          </a:p>
        </p:txBody>
      </p:sp>
      <p:cxnSp>
        <p:nvCxnSpPr>
          <p:cNvPr id="6" name="直接箭头连接符 5"/>
          <p:cNvCxnSpPr>
            <a:stCxn id="3" idx="3"/>
            <a:endCxn id="3" idx="3"/>
          </p:cNvCxnSpPr>
          <p:nvPr/>
        </p:nvCxnSpPr>
        <p:spPr>
          <a:xfrm>
            <a:off x="3270885" y="3196590"/>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endCxn id="4" idx="1"/>
          </p:cNvCxnSpPr>
          <p:nvPr/>
        </p:nvCxnSpPr>
        <p:spPr>
          <a:xfrm>
            <a:off x="3268980" y="3190875"/>
            <a:ext cx="908685" cy="57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4" idx="3"/>
            <a:endCxn id="5" idx="1"/>
          </p:cNvCxnSpPr>
          <p:nvPr/>
        </p:nvCxnSpPr>
        <p:spPr>
          <a:xfrm>
            <a:off x="7092950" y="3196590"/>
            <a:ext cx="7169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82788" y="-1557751"/>
            <a:ext cx="15983812" cy="14046898"/>
            <a:chOff x="371993" y="-1568546"/>
            <a:chExt cx="15983812" cy="14046898"/>
          </a:xfrm>
        </p:grpSpPr>
        <p:sp>
          <p:nvSpPr>
            <p:cNvPr id="28" name="流程图: 接点 12"/>
            <p:cNvSpPr/>
            <p:nvPr/>
          </p:nvSpPr>
          <p:spPr>
            <a:xfrm>
              <a:off x="8523307" y="4645854"/>
              <a:ext cx="7832498" cy="7832498"/>
            </a:xfrm>
            <a:prstGeom prst="flowChartConnector">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流程图: 接点 4"/>
            <p:cNvSpPr/>
            <p:nvPr/>
          </p:nvSpPr>
          <p:spPr>
            <a:xfrm>
              <a:off x="10719386" y="-1568546"/>
              <a:ext cx="2621280" cy="262128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流程图: 接点 5"/>
            <p:cNvSpPr/>
            <p:nvPr/>
          </p:nvSpPr>
          <p:spPr>
            <a:xfrm>
              <a:off x="371993" y="6029598"/>
              <a:ext cx="489292" cy="4892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流程图: 接点 7"/>
            <p:cNvSpPr/>
            <p:nvPr/>
          </p:nvSpPr>
          <p:spPr>
            <a:xfrm>
              <a:off x="371993" y="339110"/>
              <a:ext cx="349269" cy="34926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1008898" y="287559"/>
              <a:ext cx="1624330" cy="460375"/>
            </a:xfrm>
            <a:prstGeom prst="rect">
              <a:avLst/>
            </a:prstGeom>
            <a:noFill/>
          </p:spPr>
          <p:txBody>
            <a:bodyPr wrap="square" rtlCol="0">
              <a:spAutoFit/>
            </a:bodyPr>
            <a:lstStyle/>
            <a:p>
              <a:pPr algn="dist"/>
              <a:r>
                <a:rPr lang="zh-CN" altLang="en-US" sz="2400" spc="300" dirty="0">
                  <a:solidFill>
                    <a:schemeClr val="tx1">
                      <a:lumMod val="75000"/>
                      <a:lumOff val="25000"/>
                    </a:schemeClr>
                  </a:solidFill>
                  <a:cs typeface="+mn-ea"/>
                  <a:sym typeface="+mn-lt"/>
                </a:rPr>
                <a:t>爬虫代码</a:t>
              </a:r>
              <a:endParaRPr lang="zh-CN" altLang="en-US" sz="2400" spc="300" dirty="0">
                <a:solidFill>
                  <a:schemeClr val="tx1">
                    <a:lumMod val="75000"/>
                    <a:lumOff val="25000"/>
                  </a:schemeClr>
                </a:solidFill>
                <a:cs typeface="+mn-ea"/>
                <a:sym typeface="+mn-lt"/>
              </a:endParaRPr>
            </a:p>
          </p:txBody>
        </p:sp>
      </p:grpSp>
      <p:sp>
        <p:nvSpPr>
          <p:cNvPr id="33" name="Shape 1499"/>
          <p:cNvSpPr/>
          <p:nvPr/>
        </p:nvSpPr>
        <p:spPr>
          <a:xfrm>
            <a:off x="7881053" y="4925831"/>
            <a:ext cx="1007435" cy="1007435"/>
          </a:xfrm>
          <a:prstGeom prst="ellipse">
            <a:avLst/>
          </a:prstGeom>
          <a:solidFill>
            <a:srgbClr val="FAFAFA"/>
          </a:solidFill>
          <a:ln w="12700">
            <a:miter lim="400000"/>
          </a:ln>
        </p:spPr>
        <p:txBody>
          <a:bodyPr lIns="25400" tIns="25400" rIns="25400" bIns="25400" anchor="ctr"/>
          <a:lstStyle/>
          <a:p>
            <a:pPr>
              <a:defRPr sz="3200">
                <a:solidFill>
                  <a:srgbClr val="FFFFFF"/>
                </a:solidFill>
              </a:defRPr>
            </a:pPr>
            <a:endParaRPr sz="1600">
              <a:cs typeface="+mn-ea"/>
              <a:sym typeface="+mn-lt"/>
            </a:endParaRPr>
          </a:p>
        </p:txBody>
      </p:sp>
      <p:sp>
        <p:nvSpPr>
          <p:cNvPr id="54" name="Shape 1520"/>
          <p:cNvSpPr/>
          <p:nvPr/>
        </p:nvSpPr>
        <p:spPr>
          <a:xfrm flipV="1">
            <a:off x="8384770" y="6190783"/>
            <a:ext cx="1" cy="719742"/>
          </a:xfrm>
          <a:prstGeom prst="line">
            <a:avLst/>
          </a:prstGeom>
          <a:ln w="25400">
            <a:solidFill>
              <a:schemeClr val="tx1">
                <a:lumMod val="75000"/>
                <a:lumOff val="25000"/>
              </a:schemeClr>
            </a:solidFill>
            <a:custDash>
              <a:ds d="200000" sp="200000"/>
            </a:custDash>
            <a:miter lim="400000"/>
            <a:tailEnd type="oval"/>
          </a:ln>
        </p:spPr>
        <p:txBody>
          <a:bodyPr lIns="25400" tIns="25400" rIns="25400" bIns="25400" anchor="ctr"/>
          <a:lstStyle/>
          <a:p>
            <a:pPr>
              <a:defRPr sz="3200"/>
            </a:pPr>
            <a:endParaRPr sz="1600">
              <a:cs typeface="+mn-ea"/>
              <a:sym typeface="+mn-lt"/>
            </a:endParaRPr>
          </a:p>
        </p:txBody>
      </p:sp>
      <p:cxnSp>
        <p:nvCxnSpPr>
          <p:cNvPr id="6" name="直接箭头连接符 5"/>
          <p:cNvCxnSpPr>
            <a:stCxn id="3" idx="3"/>
            <a:endCxn id="3" idx="3"/>
          </p:cNvCxnSpPr>
          <p:nvPr/>
        </p:nvCxnSpPr>
        <p:spPr>
          <a:xfrm>
            <a:off x="10877550" y="4083685"/>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19693" y="757771"/>
            <a:ext cx="6032421" cy="507831"/>
          </a:xfrm>
          <a:prstGeom prst="rect">
            <a:avLst/>
          </a:prstGeom>
          <a:noFill/>
        </p:spPr>
        <p:txBody>
          <a:bodyPr wrap="none" rtlCol="0" anchor="t">
            <a:spAutoFit/>
          </a:bodyPr>
          <a:lstStyle/>
          <a:p>
            <a:pPr algn="ctr">
              <a:lnSpc>
                <a:spcPct val="125000"/>
              </a:lnSpc>
            </a:pPr>
            <a:r>
              <a:rPr lang="zh-CN" altLang="en-US" sz="2400" dirty="0">
                <a:latin typeface="+mn-ea"/>
                <a:sym typeface="+mn-ea"/>
              </a:rPr>
              <a:t>提取出搜索网页中所有政策文本的链接地址</a:t>
            </a:r>
            <a:endParaRPr lang="zh-CN" altLang="en-US" sz="2400" dirty="0">
              <a:latin typeface="+mn-ea"/>
            </a:endParaRPr>
          </a:p>
        </p:txBody>
      </p:sp>
      <p:pic>
        <p:nvPicPr>
          <p:cNvPr id="5" name="图片 4"/>
          <p:cNvPicPr>
            <a:picLocks noChangeAspect="1"/>
          </p:cNvPicPr>
          <p:nvPr/>
        </p:nvPicPr>
        <p:blipFill>
          <a:blip r:embed="rId1"/>
          <a:stretch>
            <a:fillRect/>
          </a:stretch>
        </p:blipFill>
        <p:spPr>
          <a:xfrm>
            <a:off x="1083310" y="1339215"/>
            <a:ext cx="7705725" cy="5396230"/>
          </a:xfrm>
          <a:prstGeom prst="rect">
            <a:avLst/>
          </a:prstGeom>
        </p:spPr>
      </p:pic>
    </p:spTree>
  </p:cSld>
  <p:clrMapOvr>
    <a:masterClrMapping/>
  </p:clrMapOvr>
</p:sld>
</file>

<file path=ppt/theme/theme1.xml><?xml version="1.0" encoding="utf-8"?>
<a:theme xmlns:a="http://schemas.openxmlformats.org/drawingml/2006/main" name="第一PPT，www.1ppt.com">
  <a:themeElements>
    <a:clrScheme name="字幕">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soczczn3">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5058</Words>
  <Application>WPS 演示</Application>
  <PresentationFormat>宽屏</PresentationFormat>
  <Paragraphs>260</Paragraphs>
  <Slides>36</Slides>
  <Notes>1</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36</vt:i4>
      </vt:variant>
    </vt:vector>
  </HeadingPairs>
  <TitlesOfParts>
    <vt:vector size="46" baseType="lpstr">
      <vt:lpstr>Arial</vt:lpstr>
      <vt:lpstr>宋体</vt:lpstr>
      <vt:lpstr>Wingdings</vt:lpstr>
      <vt:lpstr>微软雅黑</vt:lpstr>
      <vt:lpstr>Arial Unicode MS</vt:lpstr>
      <vt:lpstr>等线</vt:lpstr>
      <vt:lpstr>方正正黑简体</vt:lpstr>
      <vt:lpstr>黑体</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蓝色圆点</dc:title>
  <dc:creator>第一PPT</dc:creator>
  <cp:keywords>www.1ppt.com</cp:keywords>
  <dc:description>www.1ppt.com</dc:description>
  <cp:lastModifiedBy>胜胜</cp:lastModifiedBy>
  <cp:revision>50</cp:revision>
  <dcterms:created xsi:type="dcterms:W3CDTF">2021-05-18T08:51:00Z</dcterms:created>
  <dcterms:modified xsi:type="dcterms:W3CDTF">2021-11-29T04:02:56Z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2052-11.1.0.9192</vt:lpwstr>
  </property>
  <property fmtid="{D5CDD505-2E9C-101B-9397-08002B2CF9AE}" pid="3" name="ICV">
    <vt:lpwstr>FB7780AF960E4B5CBA7C46FFDD115AA0</vt:lpwstr>
  </property>
</Properties>
</file>